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8" r:id="rId5"/>
    <p:sldId id="289" r:id="rId6"/>
    <p:sldId id="259" r:id="rId7"/>
    <p:sldId id="290" r:id="rId8"/>
    <p:sldId id="291" r:id="rId9"/>
    <p:sldId id="260" r:id="rId10"/>
    <p:sldId id="262" r:id="rId11"/>
    <p:sldId id="263" r:id="rId12"/>
    <p:sldId id="261"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85" r:id="rId27"/>
    <p:sldId id="286" r:id="rId28"/>
    <p:sldId id="287" r:id="rId29"/>
    <p:sldId id="277" r:id="rId30"/>
    <p:sldId id="278" r:id="rId31"/>
    <p:sldId id="292" r:id="rId32"/>
    <p:sldId id="293" r:id="rId33"/>
    <p:sldId id="294" r:id="rId34"/>
    <p:sldId id="295" r:id="rId35"/>
    <p:sldId id="296" r:id="rId36"/>
    <p:sldId id="297" r:id="rId37"/>
    <p:sldId id="279" r:id="rId38"/>
    <p:sldId id="280" r:id="rId39"/>
    <p:sldId id="281" r:id="rId40"/>
    <p:sldId id="282" r:id="rId41"/>
    <p:sldId id="28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2430-C4EA-CC76-5EA4-C59E10C14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F16CBD8-CE15-D9E3-65AF-89725C118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C800CED-DF1B-CE1E-CF7A-B87CF92895F0}"/>
              </a:ext>
            </a:extLst>
          </p:cNvPr>
          <p:cNvSpPr>
            <a:spLocks noGrp="1"/>
          </p:cNvSpPr>
          <p:nvPr>
            <p:ph type="dt" sz="half" idx="10"/>
          </p:nvPr>
        </p:nvSpPr>
        <p:spPr/>
        <p:txBody>
          <a:bodyPr/>
          <a:lstStyle/>
          <a:p>
            <a:fld id="{D97032A8-F91B-4045-A91F-965764B61D95}" type="datetimeFigureOut">
              <a:rPr lang="en-IN" smtClean="0"/>
              <a:t>17-05-2023</a:t>
            </a:fld>
            <a:endParaRPr lang="en-IN"/>
          </a:p>
        </p:txBody>
      </p:sp>
      <p:sp>
        <p:nvSpPr>
          <p:cNvPr id="5" name="Footer Placeholder 4">
            <a:extLst>
              <a:ext uri="{FF2B5EF4-FFF2-40B4-BE49-F238E27FC236}">
                <a16:creationId xmlns:a16="http://schemas.microsoft.com/office/drawing/2014/main" id="{C2AED93E-BBC1-7BAA-9CE8-35AEAA30E1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53C075-16F2-58DC-218D-22D4084C48FE}"/>
              </a:ext>
            </a:extLst>
          </p:cNvPr>
          <p:cNvSpPr>
            <a:spLocks noGrp="1"/>
          </p:cNvSpPr>
          <p:nvPr>
            <p:ph type="sldNum" sz="quarter" idx="12"/>
          </p:nvPr>
        </p:nvSpPr>
        <p:spPr/>
        <p:txBody>
          <a:bodyPr/>
          <a:lstStyle/>
          <a:p>
            <a:fld id="{97F948C3-2C1A-43F5-A55D-107E7AC58164}" type="slidenum">
              <a:rPr lang="en-IN" smtClean="0"/>
              <a:t>‹#›</a:t>
            </a:fld>
            <a:endParaRPr lang="en-IN"/>
          </a:p>
        </p:txBody>
      </p:sp>
    </p:spTree>
    <p:extLst>
      <p:ext uri="{BB962C8B-B14F-4D97-AF65-F5344CB8AC3E}">
        <p14:creationId xmlns:p14="http://schemas.microsoft.com/office/powerpoint/2010/main" val="2365036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A449-0C70-A5FF-63FE-9653D1978A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F35522-E8D0-F10B-1325-716B9E8F3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AF6C7F-B562-36AE-E27A-97188912FED1}"/>
              </a:ext>
            </a:extLst>
          </p:cNvPr>
          <p:cNvSpPr>
            <a:spLocks noGrp="1"/>
          </p:cNvSpPr>
          <p:nvPr>
            <p:ph type="dt" sz="half" idx="10"/>
          </p:nvPr>
        </p:nvSpPr>
        <p:spPr/>
        <p:txBody>
          <a:bodyPr/>
          <a:lstStyle/>
          <a:p>
            <a:fld id="{D97032A8-F91B-4045-A91F-965764B61D95}" type="datetimeFigureOut">
              <a:rPr lang="en-IN" smtClean="0"/>
              <a:t>17-05-2023</a:t>
            </a:fld>
            <a:endParaRPr lang="en-IN"/>
          </a:p>
        </p:txBody>
      </p:sp>
      <p:sp>
        <p:nvSpPr>
          <p:cNvPr id="5" name="Footer Placeholder 4">
            <a:extLst>
              <a:ext uri="{FF2B5EF4-FFF2-40B4-BE49-F238E27FC236}">
                <a16:creationId xmlns:a16="http://schemas.microsoft.com/office/drawing/2014/main" id="{5DE9F798-EF02-07DE-0D99-4E0B109DC6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B4B392-5B9D-B26A-FFF6-66FF08EEE3F5}"/>
              </a:ext>
            </a:extLst>
          </p:cNvPr>
          <p:cNvSpPr>
            <a:spLocks noGrp="1"/>
          </p:cNvSpPr>
          <p:nvPr>
            <p:ph type="sldNum" sz="quarter" idx="12"/>
          </p:nvPr>
        </p:nvSpPr>
        <p:spPr/>
        <p:txBody>
          <a:bodyPr/>
          <a:lstStyle/>
          <a:p>
            <a:fld id="{97F948C3-2C1A-43F5-A55D-107E7AC58164}" type="slidenum">
              <a:rPr lang="en-IN" smtClean="0"/>
              <a:t>‹#›</a:t>
            </a:fld>
            <a:endParaRPr lang="en-IN"/>
          </a:p>
        </p:txBody>
      </p:sp>
    </p:spTree>
    <p:extLst>
      <p:ext uri="{BB962C8B-B14F-4D97-AF65-F5344CB8AC3E}">
        <p14:creationId xmlns:p14="http://schemas.microsoft.com/office/powerpoint/2010/main" val="2537909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BA3A9E-A55D-73F1-100F-46FB020390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A9C396-DBD0-E8BB-F967-6CE4428982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76EB66-EC15-3CD9-206F-B8312C3822E0}"/>
              </a:ext>
            </a:extLst>
          </p:cNvPr>
          <p:cNvSpPr>
            <a:spLocks noGrp="1"/>
          </p:cNvSpPr>
          <p:nvPr>
            <p:ph type="dt" sz="half" idx="10"/>
          </p:nvPr>
        </p:nvSpPr>
        <p:spPr/>
        <p:txBody>
          <a:bodyPr/>
          <a:lstStyle/>
          <a:p>
            <a:fld id="{D97032A8-F91B-4045-A91F-965764B61D95}" type="datetimeFigureOut">
              <a:rPr lang="en-IN" smtClean="0"/>
              <a:t>17-05-2023</a:t>
            </a:fld>
            <a:endParaRPr lang="en-IN"/>
          </a:p>
        </p:txBody>
      </p:sp>
      <p:sp>
        <p:nvSpPr>
          <p:cNvPr id="5" name="Footer Placeholder 4">
            <a:extLst>
              <a:ext uri="{FF2B5EF4-FFF2-40B4-BE49-F238E27FC236}">
                <a16:creationId xmlns:a16="http://schemas.microsoft.com/office/drawing/2014/main" id="{0E201359-4F92-9850-AEA3-F75C01EB6A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4EBE4F-CA8B-D3C6-0154-0EB0CE9612A6}"/>
              </a:ext>
            </a:extLst>
          </p:cNvPr>
          <p:cNvSpPr>
            <a:spLocks noGrp="1"/>
          </p:cNvSpPr>
          <p:nvPr>
            <p:ph type="sldNum" sz="quarter" idx="12"/>
          </p:nvPr>
        </p:nvSpPr>
        <p:spPr/>
        <p:txBody>
          <a:bodyPr/>
          <a:lstStyle/>
          <a:p>
            <a:fld id="{97F948C3-2C1A-43F5-A55D-107E7AC58164}" type="slidenum">
              <a:rPr lang="en-IN" smtClean="0"/>
              <a:t>‹#›</a:t>
            </a:fld>
            <a:endParaRPr lang="en-IN"/>
          </a:p>
        </p:txBody>
      </p:sp>
    </p:spTree>
    <p:extLst>
      <p:ext uri="{BB962C8B-B14F-4D97-AF65-F5344CB8AC3E}">
        <p14:creationId xmlns:p14="http://schemas.microsoft.com/office/powerpoint/2010/main" val="3746856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13529-CF0D-C205-CA22-817C1DE72E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F9E57D-9646-0C1E-91E5-AEACB1E8D0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905BE3-F32F-CFCD-143B-7B6B31D00214}"/>
              </a:ext>
            </a:extLst>
          </p:cNvPr>
          <p:cNvSpPr>
            <a:spLocks noGrp="1"/>
          </p:cNvSpPr>
          <p:nvPr>
            <p:ph type="dt" sz="half" idx="10"/>
          </p:nvPr>
        </p:nvSpPr>
        <p:spPr/>
        <p:txBody>
          <a:bodyPr/>
          <a:lstStyle/>
          <a:p>
            <a:fld id="{D97032A8-F91B-4045-A91F-965764B61D95}" type="datetimeFigureOut">
              <a:rPr lang="en-IN" smtClean="0"/>
              <a:t>17-05-2023</a:t>
            </a:fld>
            <a:endParaRPr lang="en-IN"/>
          </a:p>
        </p:txBody>
      </p:sp>
      <p:sp>
        <p:nvSpPr>
          <p:cNvPr id="5" name="Footer Placeholder 4">
            <a:extLst>
              <a:ext uri="{FF2B5EF4-FFF2-40B4-BE49-F238E27FC236}">
                <a16:creationId xmlns:a16="http://schemas.microsoft.com/office/drawing/2014/main" id="{6FEB5C2F-FC27-D660-5631-A76C1F70A1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4EE82D-9B84-505B-300F-DC08319DD428}"/>
              </a:ext>
            </a:extLst>
          </p:cNvPr>
          <p:cNvSpPr>
            <a:spLocks noGrp="1"/>
          </p:cNvSpPr>
          <p:nvPr>
            <p:ph type="sldNum" sz="quarter" idx="12"/>
          </p:nvPr>
        </p:nvSpPr>
        <p:spPr/>
        <p:txBody>
          <a:bodyPr/>
          <a:lstStyle/>
          <a:p>
            <a:fld id="{97F948C3-2C1A-43F5-A55D-107E7AC58164}" type="slidenum">
              <a:rPr lang="en-IN" smtClean="0"/>
              <a:t>‹#›</a:t>
            </a:fld>
            <a:endParaRPr lang="en-IN"/>
          </a:p>
        </p:txBody>
      </p:sp>
    </p:spTree>
    <p:extLst>
      <p:ext uri="{BB962C8B-B14F-4D97-AF65-F5344CB8AC3E}">
        <p14:creationId xmlns:p14="http://schemas.microsoft.com/office/powerpoint/2010/main" val="97283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3FDB-6270-387A-E10A-5DE30BDA75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25E8CB-1B8C-31C0-2C5C-945E2AB98C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BBA392-2A04-75F8-9EDA-8B7BC9CFD1C7}"/>
              </a:ext>
            </a:extLst>
          </p:cNvPr>
          <p:cNvSpPr>
            <a:spLocks noGrp="1"/>
          </p:cNvSpPr>
          <p:nvPr>
            <p:ph type="dt" sz="half" idx="10"/>
          </p:nvPr>
        </p:nvSpPr>
        <p:spPr/>
        <p:txBody>
          <a:bodyPr/>
          <a:lstStyle/>
          <a:p>
            <a:fld id="{D97032A8-F91B-4045-A91F-965764B61D95}" type="datetimeFigureOut">
              <a:rPr lang="en-IN" smtClean="0"/>
              <a:t>17-05-2023</a:t>
            </a:fld>
            <a:endParaRPr lang="en-IN"/>
          </a:p>
        </p:txBody>
      </p:sp>
      <p:sp>
        <p:nvSpPr>
          <p:cNvPr id="5" name="Footer Placeholder 4">
            <a:extLst>
              <a:ext uri="{FF2B5EF4-FFF2-40B4-BE49-F238E27FC236}">
                <a16:creationId xmlns:a16="http://schemas.microsoft.com/office/drawing/2014/main" id="{C7FA146D-9CD8-C578-4951-5AEDFCEABA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55EBF6-E4FD-13A9-6B8C-BB07FE086582}"/>
              </a:ext>
            </a:extLst>
          </p:cNvPr>
          <p:cNvSpPr>
            <a:spLocks noGrp="1"/>
          </p:cNvSpPr>
          <p:nvPr>
            <p:ph type="sldNum" sz="quarter" idx="12"/>
          </p:nvPr>
        </p:nvSpPr>
        <p:spPr/>
        <p:txBody>
          <a:bodyPr/>
          <a:lstStyle/>
          <a:p>
            <a:fld id="{97F948C3-2C1A-43F5-A55D-107E7AC58164}" type="slidenum">
              <a:rPr lang="en-IN" smtClean="0"/>
              <a:t>‹#›</a:t>
            </a:fld>
            <a:endParaRPr lang="en-IN"/>
          </a:p>
        </p:txBody>
      </p:sp>
    </p:spTree>
    <p:extLst>
      <p:ext uri="{BB962C8B-B14F-4D97-AF65-F5344CB8AC3E}">
        <p14:creationId xmlns:p14="http://schemas.microsoft.com/office/powerpoint/2010/main" val="131808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2395-DA37-2A91-450A-D4B2DE9A88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5399F77-6D1E-A3B7-69F8-64126B3FC6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5C0A6E-E226-CEED-F0AB-3B978AEE46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B279176-FB3E-71B6-05E7-7B785D0EEB0C}"/>
              </a:ext>
            </a:extLst>
          </p:cNvPr>
          <p:cNvSpPr>
            <a:spLocks noGrp="1"/>
          </p:cNvSpPr>
          <p:nvPr>
            <p:ph type="dt" sz="half" idx="10"/>
          </p:nvPr>
        </p:nvSpPr>
        <p:spPr/>
        <p:txBody>
          <a:bodyPr/>
          <a:lstStyle/>
          <a:p>
            <a:fld id="{D97032A8-F91B-4045-A91F-965764B61D95}" type="datetimeFigureOut">
              <a:rPr lang="en-IN" smtClean="0"/>
              <a:t>17-05-2023</a:t>
            </a:fld>
            <a:endParaRPr lang="en-IN"/>
          </a:p>
        </p:txBody>
      </p:sp>
      <p:sp>
        <p:nvSpPr>
          <p:cNvPr id="6" name="Footer Placeholder 5">
            <a:extLst>
              <a:ext uri="{FF2B5EF4-FFF2-40B4-BE49-F238E27FC236}">
                <a16:creationId xmlns:a16="http://schemas.microsoft.com/office/drawing/2014/main" id="{B0948593-6AE7-6AD7-7858-046AAE9036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5FE386-D03E-BCC8-CAEA-AE00312AB4CB}"/>
              </a:ext>
            </a:extLst>
          </p:cNvPr>
          <p:cNvSpPr>
            <a:spLocks noGrp="1"/>
          </p:cNvSpPr>
          <p:nvPr>
            <p:ph type="sldNum" sz="quarter" idx="12"/>
          </p:nvPr>
        </p:nvSpPr>
        <p:spPr/>
        <p:txBody>
          <a:bodyPr/>
          <a:lstStyle/>
          <a:p>
            <a:fld id="{97F948C3-2C1A-43F5-A55D-107E7AC58164}" type="slidenum">
              <a:rPr lang="en-IN" smtClean="0"/>
              <a:t>‹#›</a:t>
            </a:fld>
            <a:endParaRPr lang="en-IN"/>
          </a:p>
        </p:txBody>
      </p:sp>
    </p:spTree>
    <p:extLst>
      <p:ext uri="{BB962C8B-B14F-4D97-AF65-F5344CB8AC3E}">
        <p14:creationId xmlns:p14="http://schemas.microsoft.com/office/powerpoint/2010/main" val="485437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8A44-AE00-147C-D386-B1665FD90C0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CC0D2D-2177-6292-72BB-76ED5D820A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F42C6F-5B94-BB8D-9E21-67B011A9C1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251136-5DD4-E02E-E8E9-181F03F114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B057A6-A585-46A0-ECA8-34FA6A9AD7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0A0A56-415F-B72A-F77B-6B0106DA9F9E}"/>
              </a:ext>
            </a:extLst>
          </p:cNvPr>
          <p:cNvSpPr>
            <a:spLocks noGrp="1"/>
          </p:cNvSpPr>
          <p:nvPr>
            <p:ph type="dt" sz="half" idx="10"/>
          </p:nvPr>
        </p:nvSpPr>
        <p:spPr/>
        <p:txBody>
          <a:bodyPr/>
          <a:lstStyle/>
          <a:p>
            <a:fld id="{D97032A8-F91B-4045-A91F-965764B61D95}" type="datetimeFigureOut">
              <a:rPr lang="en-IN" smtClean="0"/>
              <a:t>17-05-2023</a:t>
            </a:fld>
            <a:endParaRPr lang="en-IN"/>
          </a:p>
        </p:txBody>
      </p:sp>
      <p:sp>
        <p:nvSpPr>
          <p:cNvPr id="8" name="Footer Placeholder 7">
            <a:extLst>
              <a:ext uri="{FF2B5EF4-FFF2-40B4-BE49-F238E27FC236}">
                <a16:creationId xmlns:a16="http://schemas.microsoft.com/office/drawing/2014/main" id="{093F69BF-E1FB-880A-D185-87FD94FA7C8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2CE235-7EB1-C672-174F-B6A29EC83500}"/>
              </a:ext>
            </a:extLst>
          </p:cNvPr>
          <p:cNvSpPr>
            <a:spLocks noGrp="1"/>
          </p:cNvSpPr>
          <p:nvPr>
            <p:ph type="sldNum" sz="quarter" idx="12"/>
          </p:nvPr>
        </p:nvSpPr>
        <p:spPr/>
        <p:txBody>
          <a:bodyPr/>
          <a:lstStyle/>
          <a:p>
            <a:fld id="{97F948C3-2C1A-43F5-A55D-107E7AC58164}" type="slidenum">
              <a:rPr lang="en-IN" smtClean="0"/>
              <a:t>‹#›</a:t>
            </a:fld>
            <a:endParaRPr lang="en-IN"/>
          </a:p>
        </p:txBody>
      </p:sp>
    </p:spTree>
    <p:extLst>
      <p:ext uri="{BB962C8B-B14F-4D97-AF65-F5344CB8AC3E}">
        <p14:creationId xmlns:p14="http://schemas.microsoft.com/office/powerpoint/2010/main" val="2054888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D3D4-766B-7AE2-FEB1-666B418226B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C55AEC-FD7A-C50A-C66C-DDA404604F48}"/>
              </a:ext>
            </a:extLst>
          </p:cNvPr>
          <p:cNvSpPr>
            <a:spLocks noGrp="1"/>
          </p:cNvSpPr>
          <p:nvPr>
            <p:ph type="dt" sz="half" idx="10"/>
          </p:nvPr>
        </p:nvSpPr>
        <p:spPr/>
        <p:txBody>
          <a:bodyPr/>
          <a:lstStyle/>
          <a:p>
            <a:fld id="{D97032A8-F91B-4045-A91F-965764B61D95}" type="datetimeFigureOut">
              <a:rPr lang="en-IN" smtClean="0"/>
              <a:t>17-05-2023</a:t>
            </a:fld>
            <a:endParaRPr lang="en-IN"/>
          </a:p>
        </p:txBody>
      </p:sp>
      <p:sp>
        <p:nvSpPr>
          <p:cNvPr id="4" name="Footer Placeholder 3">
            <a:extLst>
              <a:ext uri="{FF2B5EF4-FFF2-40B4-BE49-F238E27FC236}">
                <a16:creationId xmlns:a16="http://schemas.microsoft.com/office/drawing/2014/main" id="{50E2C4DA-F3C5-1FED-DB3D-A30181F426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3DCFD9-044E-7B29-C3F9-2780DBB6F8A3}"/>
              </a:ext>
            </a:extLst>
          </p:cNvPr>
          <p:cNvSpPr>
            <a:spLocks noGrp="1"/>
          </p:cNvSpPr>
          <p:nvPr>
            <p:ph type="sldNum" sz="quarter" idx="12"/>
          </p:nvPr>
        </p:nvSpPr>
        <p:spPr/>
        <p:txBody>
          <a:bodyPr/>
          <a:lstStyle/>
          <a:p>
            <a:fld id="{97F948C3-2C1A-43F5-A55D-107E7AC58164}" type="slidenum">
              <a:rPr lang="en-IN" smtClean="0"/>
              <a:t>‹#›</a:t>
            </a:fld>
            <a:endParaRPr lang="en-IN"/>
          </a:p>
        </p:txBody>
      </p:sp>
    </p:spTree>
    <p:extLst>
      <p:ext uri="{BB962C8B-B14F-4D97-AF65-F5344CB8AC3E}">
        <p14:creationId xmlns:p14="http://schemas.microsoft.com/office/powerpoint/2010/main" val="2875976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26B69-DD96-B657-8370-04677879E1F1}"/>
              </a:ext>
            </a:extLst>
          </p:cNvPr>
          <p:cNvSpPr>
            <a:spLocks noGrp="1"/>
          </p:cNvSpPr>
          <p:nvPr>
            <p:ph type="dt" sz="half" idx="10"/>
          </p:nvPr>
        </p:nvSpPr>
        <p:spPr/>
        <p:txBody>
          <a:bodyPr/>
          <a:lstStyle/>
          <a:p>
            <a:fld id="{D97032A8-F91B-4045-A91F-965764B61D95}" type="datetimeFigureOut">
              <a:rPr lang="en-IN" smtClean="0"/>
              <a:t>17-05-2023</a:t>
            </a:fld>
            <a:endParaRPr lang="en-IN"/>
          </a:p>
        </p:txBody>
      </p:sp>
      <p:sp>
        <p:nvSpPr>
          <p:cNvPr id="3" name="Footer Placeholder 2">
            <a:extLst>
              <a:ext uri="{FF2B5EF4-FFF2-40B4-BE49-F238E27FC236}">
                <a16:creationId xmlns:a16="http://schemas.microsoft.com/office/drawing/2014/main" id="{52384FED-58F8-5E4C-0C00-9D8F3B080C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AEBA51C-B39B-6839-36B7-1BAB4E195B5A}"/>
              </a:ext>
            </a:extLst>
          </p:cNvPr>
          <p:cNvSpPr>
            <a:spLocks noGrp="1"/>
          </p:cNvSpPr>
          <p:nvPr>
            <p:ph type="sldNum" sz="quarter" idx="12"/>
          </p:nvPr>
        </p:nvSpPr>
        <p:spPr/>
        <p:txBody>
          <a:bodyPr/>
          <a:lstStyle/>
          <a:p>
            <a:fld id="{97F948C3-2C1A-43F5-A55D-107E7AC58164}" type="slidenum">
              <a:rPr lang="en-IN" smtClean="0"/>
              <a:t>‹#›</a:t>
            </a:fld>
            <a:endParaRPr lang="en-IN"/>
          </a:p>
        </p:txBody>
      </p:sp>
    </p:spTree>
    <p:extLst>
      <p:ext uri="{BB962C8B-B14F-4D97-AF65-F5344CB8AC3E}">
        <p14:creationId xmlns:p14="http://schemas.microsoft.com/office/powerpoint/2010/main" val="2159231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C398-EB94-F62F-43CA-92817321C0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A93FF00-950F-BA41-FDFD-93A937E0AF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C835F5-CDBB-560A-9D07-CD002CB0C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E0F0E-F37F-8F02-4D46-9592285A326C}"/>
              </a:ext>
            </a:extLst>
          </p:cNvPr>
          <p:cNvSpPr>
            <a:spLocks noGrp="1"/>
          </p:cNvSpPr>
          <p:nvPr>
            <p:ph type="dt" sz="half" idx="10"/>
          </p:nvPr>
        </p:nvSpPr>
        <p:spPr/>
        <p:txBody>
          <a:bodyPr/>
          <a:lstStyle/>
          <a:p>
            <a:fld id="{D97032A8-F91B-4045-A91F-965764B61D95}" type="datetimeFigureOut">
              <a:rPr lang="en-IN" smtClean="0"/>
              <a:t>17-05-2023</a:t>
            </a:fld>
            <a:endParaRPr lang="en-IN"/>
          </a:p>
        </p:txBody>
      </p:sp>
      <p:sp>
        <p:nvSpPr>
          <p:cNvPr id="6" name="Footer Placeholder 5">
            <a:extLst>
              <a:ext uri="{FF2B5EF4-FFF2-40B4-BE49-F238E27FC236}">
                <a16:creationId xmlns:a16="http://schemas.microsoft.com/office/drawing/2014/main" id="{1CB24E40-B6E9-FD0B-76C7-CD958ED6BE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223144-E12D-E519-9C7B-C9370036DABB}"/>
              </a:ext>
            </a:extLst>
          </p:cNvPr>
          <p:cNvSpPr>
            <a:spLocks noGrp="1"/>
          </p:cNvSpPr>
          <p:nvPr>
            <p:ph type="sldNum" sz="quarter" idx="12"/>
          </p:nvPr>
        </p:nvSpPr>
        <p:spPr/>
        <p:txBody>
          <a:bodyPr/>
          <a:lstStyle/>
          <a:p>
            <a:fld id="{97F948C3-2C1A-43F5-A55D-107E7AC58164}" type="slidenum">
              <a:rPr lang="en-IN" smtClean="0"/>
              <a:t>‹#›</a:t>
            </a:fld>
            <a:endParaRPr lang="en-IN"/>
          </a:p>
        </p:txBody>
      </p:sp>
    </p:spTree>
    <p:extLst>
      <p:ext uri="{BB962C8B-B14F-4D97-AF65-F5344CB8AC3E}">
        <p14:creationId xmlns:p14="http://schemas.microsoft.com/office/powerpoint/2010/main" val="3796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9AEAD-EF67-11CB-9244-9C9EEA386F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C91CD3-316C-CF7A-5DA0-A900B788B3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C1DC69-9DBD-8AD1-9BD4-3A2DBA9D1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396BAA-7661-558D-2109-53B9D1EEEA40}"/>
              </a:ext>
            </a:extLst>
          </p:cNvPr>
          <p:cNvSpPr>
            <a:spLocks noGrp="1"/>
          </p:cNvSpPr>
          <p:nvPr>
            <p:ph type="dt" sz="half" idx="10"/>
          </p:nvPr>
        </p:nvSpPr>
        <p:spPr/>
        <p:txBody>
          <a:bodyPr/>
          <a:lstStyle/>
          <a:p>
            <a:fld id="{D97032A8-F91B-4045-A91F-965764B61D95}" type="datetimeFigureOut">
              <a:rPr lang="en-IN" smtClean="0"/>
              <a:t>17-05-2023</a:t>
            </a:fld>
            <a:endParaRPr lang="en-IN"/>
          </a:p>
        </p:txBody>
      </p:sp>
      <p:sp>
        <p:nvSpPr>
          <p:cNvPr id="6" name="Footer Placeholder 5">
            <a:extLst>
              <a:ext uri="{FF2B5EF4-FFF2-40B4-BE49-F238E27FC236}">
                <a16:creationId xmlns:a16="http://schemas.microsoft.com/office/drawing/2014/main" id="{BCA92B80-AD81-4BD3-68B7-625E5B9326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9BABC8-3D28-58C4-C1B6-7805E2DF392E}"/>
              </a:ext>
            </a:extLst>
          </p:cNvPr>
          <p:cNvSpPr>
            <a:spLocks noGrp="1"/>
          </p:cNvSpPr>
          <p:nvPr>
            <p:ph type="sldNum" sz="quarter" idx="12"/>
          </p:nvPr>
        </p:nvSpPr>
        <p:spPr/>
        <p:txBody>
          <a:bodyPr/>
          <a:lstStyle/>
          <a:p>
            <a:fld id="{97F948C3-2C1A-43F5-A55D-107E7AC58164}" type="slidenum">
              <a:rPr lang="en-IN" smtClean="0"/>
              <a:t>‹#›</a:t>
            </a:fld>
            <a:endParaRPr lang="en-IN"/>
          </a:p>
        </p:txBody>
      </p:sp>
    </p:spTree>
    <p:extLst>
      <p:ext uri="{BB962C8B-B14F-4D97-AF65-F5344CB8AC3E}">
        <p14:creationId xmlns:p14="http://schemas.microsoft.com/office/powerpoint/2010/main" val="1344070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F733A0-4893-14EF-2FFA-531443FB5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C9DE5C-C1DF-EB7C-01A5-4DFE360A68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6EEF0C-6FAA-9A88-0CFE-CD3BFBB8C9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032A8-F91B-4045-A91F-965764B61D95}" type="datetimeFigureOut">
              <a:rPr lang="en-IN" smtClean="0"/>
              <a:t>17-05-2023</a:t>
            </a:fld>
            <a:endParaRPr lang="en-IN"/>
          </a:p>
        </p:txBody>
      </p:sp>
      <p:sp>
        <p:nvSpPr>
          <p:cNvPr id="5" name="Footer Placeholder 4">
            <a:extLst>
              <a:ext uri="{FF2B5EF4-FFF2-40B4-BE49-F238E27FC236}">
                <a16:creationId xmlns:a16="http://schemas.microsoft.com/office/drawing/2014/main" id="{35F3156A-BE37-67C9-6F99-3C44F2F58F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21657C6-D81F-582A-1B52-EB11CDE089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F948C3-2C1A-43F5-A55D-107E7AC58164}" type="slidenum">
              <a:rPr lang="en-IN" smtClean="0"/>
              <a:t>‹#›</a:t>
            </a:fld>
            <a:endParaRPr lang="en-IN"/>
          </a:p>
        </p:txBody>
      </p:sp>
    </p:spTree>
    <p:extLst>
      <p:ext uri="{BB962C8B-B14F-4D97-AF65-F5344CB8AC3E}">
        <p14:creationId xmlns:p14="http://schemas.microsoft.com/office/powerpoint/2010/main" val="3925132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39A6-F10A-8E08-E9D8-B1D9CFD4BDC5}"/>
              </a:ext>
            </a:extLst>
          </p:cNvPr>
          <p:cNvSpPr>
            <a:spLocks noGrp="1"/>
          </p:cNvSpPr>
          <p:nvPr>
            <p:ph type="ctrTitle"/>
          </p:nvPr>
        </p:nvSpPr>
        <p:spPr/>
        <p:txBody>
          <a:bodyPr/>
          <a:lstStyle/>
          <a:p>
            <a:r>
              <a:rPr lang="en-IN" dirty="0"/>
              <a:t>BIG DATA ANALYTICS</a:t>
            </a:r>
          </a:p>
        </p:txBody>
      </p:sp>
      <p:sp>
        <p:nvSpPr>
          <p:cNvPr id="3" name="Subtitle 2">
            <a:extLst>
              <a:ext uri="{FF2B5EF4-FFF2-40B4-BE49-F238E27FC236}">
                <a16:creationId xmlns:a16="http://schemas.microsoft.com/office/drawing/2014/main" id="{88B33BF4-F9E3-D341-45F9-61ED25F93226}"/>
              </a:ext>
            </a:extLst>
          </p:cNvPr>
          <p:cNvSpPr>
            <a:spLocks noGrp="1"/>
          </p:cNvSpPr>
          <p:nvPr>
            <p:ph type="subTitle" idx="1"/>
          </p:nvPr>
        </p:nvSpPr>
        <p:spPr/>
        <p:txBody>
          <a:bodyPr/>
          <a:lstStyle/>
          <a:p>
            <a:r>
              <a:rPr lang="en-US" dirty="0" err="1" smtClean="0"/>
              <a:t>Dhrish</a:t>
            </a:r>
            <a:r>
              <a:rPr lang="en-US" dirty="0" smtClean="0"/>
              <a:t> S Kumar</a:t>
            </a:r>
            <a:endParaRPr lang="en-IN" dirty="0"/>
          </a:p>
          <a:p>
            <a:endParaRPr lang="en-IN" dirty="0"/>
          </a:p>
        </p:txBody>
      </p:sp>
    </p:spTree>
    <p:extLst>
      <p:ext uri="{BB962C8B-B14F-4D97-AF65-F5344CB8AC3E}">
        <p14:creationId xmlns:p14="http://schemas.microsoft.com/office/powerpoint/2010/main" val="3874638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8C87C4-320E-372F-FBFE-E99A3171376D}"/>
              </a:ext>
            </a:extLst>
          </p:cNvPr>
          <p:cNvPicPr>
            <a:picLocks noChangeAspect="1"/>
          </p:cNvPicPr>
          <p:nvPr/>
        </p:nvPicPr>
        <p:blipFill rotWithShape="1">
          <a:blip r:embed="rId2"/>
          <a:srcRect l="5732" t="25188" r="43636" b="29315"/>
          <a:stretch/>
        </p:blipFill>
        <p:spPr>
          <a:xfrm>
            <a:off x="1520790" y="1203158"/>
            <a:ext cx="9026278" cy="4562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74030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F37DAB-6BC1-71CB-067B-C19096FFB2ED}"/>
              </a:ext>
            </a:extLst>
          </p:cNvPr>
          <p:cNvPicPr>
            <a:picLocks noChangeAspect="1"/>
          </p:cNvPicPr>
          <p:nvPr/>
        </p:nvPicPr>
        <p:blipFill rotWithShape="1">
          <a:blip r:embed="rId2"/>
          <a:srcRect l="7527" t="24524" r="41241" b="29734"/>
          <a:stretch/>
        </p:blipFill>
        <p:spPr>
          <a:xfrm>
            <a:off x="1934677" y="933650"/>
            <a:ext cx="8969311" cy="4504623"/>
          </a:xfrm>
          <a:prstGeom prst="rect">
            <a:avLst/>
          </a:prstGeom>
        </p:spPr>
      </p:pic>
    </p:spTree>
    <p:extLst>
      <p:ext uri="{BB962C8B-B14F-4D97-AF65-F5344CB8AC3E}">
        <p14:creationId xmlns:p14="http://schemas.microsoft.com/office/powerpoint/2010/main" val="2372540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D2A3-C3DD-3F2E-65B2-48523AF14983}"/>
              </a:ext>
            </a:extLst>
          </p:cNvPr>
          <p:cNvSpPr>
            <a:spLocks noGrp="1"/>
          </p:cNvSpPr>
          <p:nvPr>
            <p:ph type="title"/>
          </p:nvPr>
        </p:nvSpPr>
        <p:spPr/>
        <p:txBody>
          <a:bodyPr/>
          <a:lstStyle/>
          <a:p>
            <a:r>
              <a:rPr lang="en-IN" dirty="0"/>
              <a:t>What is big data analytics</a:t>
            </a:r>
          </a:p>
        </p:txBody>
      </p:sp>
      <p:sp>
        <p:nvSpPr>
          <p:cNvPr id="3" name="Content Placeholder 2">
            <a:extLst>
              <a:ext uri="{FF2B5EF4-FFF2-40B4-BE49-F238E27FC236}">
                <a16:creationId xmlns:a16="http://schemas.microsoft.com/office/drawing/2014/main" id="{C7BE77D3-B69B-A585-FF31-862AC4086EF4}"/>
              </a:ext>
            </a:extLst>
          </p:cNvPr>
          <p:cNvSpPr>
            <a:spLocks noGrp="1"/>
          </p:cNvSpPr>
          <p:nvPr>
            <p:ph idx="1"/>
          </p:nvPr>
        </p:nvSpPr>
        <p:spPr/>
        <p:txBody>
          <a:bodyPr/>
          <a:lstStyle/>
          <a:p>
            <a:pPr algn="just">
              <a:lnSpc>
                <a:spcPct val="200000"/>
              </a:lnSpc>
            </a:pPr>
            <a:r>
              <a:rPr lang="en-IN" dirty="0"/>
              <a:t>Big data analytics examines large and different types of data to uncover hidden patterns, correlations and other insights </a:t>
            </a:r>
          </a:p>
        </p:txBody>
      </p:sp>
    </p:spTree>
    <p:extLst>
      <p:ext uri="{BB962C8B-B14F-4D97-AF65-F5344CB8AC3E}">
        <p14:creationId xmlns:p14="http://schemas.microsoft.com/office/powerpoint/2010/main" val="193337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F61D-F4DC-4BD2-A184-DAB432A788B1}"/>
              </a:ext>
            </a:extLst>
          </p:cNvPr>
          <p:cNvSpPr>
            <a:spLocks noGrp="1"/>
          </p:cNvSpPr>
          <p:nvPr>
            <p:ph type="title"/>
          </p:nvPr>
        </p:nvSpPr>
        <p:spPr/>
        <p:txBody>
          <a:bodyPr/>
          <a:lstStyle/>
          <a:p>
            <a:r>
              <a:rPr lang="en-IN" dirty="0"/>
              <a:t>Stages of Big data analytics </a:t>
            </a:r>
          </a:p>
        </p:txBody>
      </p:sp>
      <p:sp>
        <p:nvSpPr>
          <p:cNvPr id="3" name="Content Placeholder 2">
            <a:extLst>
              <a:ext uri="{FF2B5EF4-FFF2-40B4-BE49-F238E27FC236}">
                <a16:creationId xmlns:a16="http://schemas.microsoft.com/office/drawing/2014/main" id="{8C926CBC-2685-C0B4-4FD1-76877AC61C9A}"/>
              </a:ext>
            </a:extLst>
          </p:cNvPr>
          <p:cNvSpPr>
            <a:spLocks noGrp="1"/>
          </p:cNvSpPr>
          <p:nvPr>
            <p:ph idx="1"/>
          </p:nvPr>
        </p:nvSpPr>
        <p:spPr/>
        <p:txBody>
          <a:bodyPr/>
          <a:lstStyle/>
          <a:p>
            <a:r>
              <a:rPr lang="en-IN" dirty="0"/>
              <a:t> </a:t>
            </a:r>
          </a:p>
        </p:txBody>
      </p:sp>
      <p:pic>
        <p:nvPicPr>
          <p:cNvPr id="2050" name="Picture 2" descr="Data Analytics and its Importance | by Dr. Kajal Rai Saraswat | Medium">
            <a:extLst>
              <a:ext uri="{FF2B5EF4-FFF2-40B4-BE49-F238E27FC236}">
                <a16:creationId xmlns:a16="http://schemas.microsoft.com/office/drawing/2014/main" id="{02D21356-52E0-D2CC-4FAF-A0590D047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228" y="1550570"/>
            <a:ext cx="9439544" cy="449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276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266A-7FFE-4ECB-7267-2698A048BFFB}"/>
              </a:ext>
            </a:extLst>
          </p:cNvPr>
          <p:cNvSpPr>
            <a:spLocks noGrp="1"/>
          </p:cNvSpPr>
          <p:nvPr>
            <p:ph type="title"/>
          </p:nvPr>
        </p:nvSpPr>
        <p:spPr/>
        <p:txBody>
          <a:bodyPr/>
          <a:lstStyle/>
          <a:p>
            <a:r>
              <a:rPr lang="en-IN" dirty="0"/>
              <a:t>Types of big data analytics </a:t>
            </a:r>
          </a:p>
        </p:txBody>
      </p:sp>
      <p:sp>
        <p:nvSpPr>
          <p:cNvPr id="3" name="Content Placeholder 2">
            <a:extLst>
              <a:ext uri="{FF2B5EF4-FFF2-40B4-BE49-F238E27FC236}">
                <a16:creationId xmlns:a16="http://schemas.microsoft.com/office/drawing/2014/main" id="{EA2A3215-4988-2512-32B7-1BAC74BD3E83}"/>
              </a:ext>
            </a:extLst>
          </p:cNvPr>
          <p:cNvSpPr>
            <a:spLocks noGrp="1"/>
          </p:cNvSpPr>
          <p:nvPr>
            <p:ph idx="1"/>
          </p:nvPr>
        </p:nvSpPr>
        <p:spPr/>
        <p:txBody>
          <a:bodyPr/>
          <a:lstStyle/>
          <a:p>
            <a:r>
              <a:rPr lang="en-IN" dirty="0"/>
              <a:t>Descriptive analysis</a:t>
            </a:r>
          </a:p>
          <a:p>
            <a:r>
              <a:rPr lang="en-IN" dirty="0"/>
              <a:t>Predictive analysis</a:t>
            </a:r>
          </a:p>
          <a:p>
            <a:r>
              <a:rPr lang="en-IN" dirty="0"/>
              <a:t>Prescriptive analysis </a:t>
            </a:r>
          </a:p>
          <a:p>
            <a:r>
              <a:rPr lang="en-IN" dirty="0"/>
              <a:t>Diagnostic Analysis </a:t>
            </a:r>
          </a:p>
          <a:p>
            <a:endParaRPr lang="en-IN" dirty="0"/>
          </a:p>
        </p:txBody>
      </p:sp>
    </p:spTree>
    <p:extLst>
      <p:ext uri="{BB962C8B-B14F-4D97-AF65-F5344CB8AC3E}">
        <p14:creationId xmlns:p14="http://schemas.microsoft.com/office/powerpoint/2010/main" val="3166854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72C8-E86F-907C-CD63-E2713F96E067}"/>
              </a:ext>
            </a:extLst>
          </p:cNvPr>
          <p:cNvSpPr>
            <a:spLocks noGrp="1"/>
          </p:cNvSpPr>
          <p:nvPr>
            <p:ph type="title"/>
          </p:nvPr>
        </p:nvSpPr>
        <p:spPr/>
        <p:txBody>
          <a:bodyPr/>
          <a:lstStyle/>
          <a:p>
            <a:r>
              <a:rPr lang="en-IN" dirty="0"/>
              <a:t>Descriptive analysis 	</a:t>
            </a:r>
          </a:p>
        </p:txBody>
      </p:sp>
      <p:sp>
        <p:nvSpPr>
          <p:cNvPr id="3" name="Content Placeholder 2">
            <a:extLst>
              <a:ext uri="{FF2B5EF4-FFF2-40B4-BE49-F238E27FC236}">
                <a16:creationId xmlns:a16="http://schemas.microsoft.com/office/drawing/2014/main" id="{9A01E5DF-19E0-A6F1-EB40-F6F61795BEE9}"/>
              </a:ext>
            </a:extLst>
          </p:cNvPr>
          <p:cNvSpPr>
            <a:spLocks noGrp="1"/>
          </p:cNvSpPr>
          <p:nvPr>
            <p:ph idx="1"/>
          </p:nvPr>
        </p:nvSpPr>
        <p:spPr/>
        <p:txBody>
          <a:bodyPr/>
          <a:lstStyle/>
          <a:p>
            <a:r>
              <a:rPr lang="en-IN" dirty="0"/>
              <a:t>What is happening now based on incoming data? </a:t>
            </a:r>
          </a:p>
          <a:p>
            <a:pPr algn="just"/>
            <a:r>
              <a:rPr lang="en-IN" dirty="0"/>
              <a:t>Google analytics tool is the best example for descriptive analysis. A business gets the result from the web server through the tool which helps understand what actually happened in the past and validate if a promotional campaign was successful or not based on basic parameters like page views. </a:t>
            </a:r>
          </a:p>
        </p:txBody>
      </p:sp>
    </p:spTree>
    <p:extLst>
      <p:ext uri="{BB962C8B-B14F-4D97-AF65-F5344CB8AC3E}">
        <p14:creationId xmlns:p14="http://schemas.microsoft.com/office/powerpoint/2010/main" val="1013249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712D-2682-F2A0-520B-6E57547BC7BA}"/>
              </a:ext>
            </a:extLst>
          </p:cNvPr>
          <p:cNvSpPr>
            <a:spLocks noGrp="1"/>
          </p:cNvSpPr>
          <p:nvPr>
            <p:ph type="title"/>
          </p:nvPr>
        </p:nvSpPr>
        <p:spPr/>
        <p:txBody>
          <a:bodyPr/>
          <a:lstStyle/>
          <a:p>
            <a:r>
              <a:rPr lang="en-IN" dirty="0"/>
              <a:t> Predictive analysis	</a:t>
            </a:r>
          </a:p>
        </p:txBody>
      </p:sp>
      <p:sp>
        <p:nvSpPr>
          <p:cNvPr id="3" name="Content Placeholder 2">
            <a:extLst>
              <a:ext uri="{FF2B5EF4-FFF2-40B4-BE49-F238E27FC236}">
                <a16:creationId xmlns:a16="http://schemas.microsoft.com/office/drawing/2014/main" id="{4A66A862-C097-51A4-C4DF-F5B5669D0737}"/>
              </a:ext>
            </a:extLst>
          </p:cNvPr>
          <p:cNvSpPr>
            <a:spLocks noGrp="1"/>
          </p:cNvSpPr>
          <p:nvPr>
            <p:ph idx="1"/>
          </p:nvPr>
        </p:nvSpPr>
        <p:spPr/>
        <p:txBody>
          <a:bodyPr/>
          <a:lstStyle/>
          <a:p>
            <a:r>
              <a:rPr lang="en-IN" dirty="0"/>
              <a:t>What might happen in the future</a:t>
            </a:r>
          </a:p>
          <a:p>
            <a:r>
              <a:rPr lang="en-IN" dirty="0"/>
              <a:t>For example, southwest airlines analysis sensor data on their planes in order to identify patterns that indicate a potential malfunction, thus allowing the airlines to the necessary repairs before schedule. </a:t>
            </a:r>
          </a:p>
        </p:txBody>
      </p:sp>
    </p:spTree>
    <p:extLst>
      <p:ext uri="{BB962C8B-B14F-4D97-AF65-F5344CB8AC3E}">
        <p14:creationId xmlns:p14="http://schemas.microsoft.com/office/powerpoint/2010/main" val="231277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4F22-0838-E8A5-2628-92F2A6BC0CAA}"/>
              </a:ext>
            </a:extLst>
          </p:cNvPr>
          <p:cNvSpPr>
            <a:spLocks noGrp="1"/>
          </p:cNvSpPr>
          <p:nvPr>
            <p:ph type="title"/>
          </p:nvPr>
        </p:nvSpPr>
        <p:spPr/>
        <p:txBody>
          <a:bodyPr/>
          <a:lstStyle/>
          <a:p>
            <a:r>
              <a:rPr lang="en-IN" dirty="0"/>
              <a:t>Prescriptive analysis  </a:t>
            </a:r>
          </a:p>
        </p:txBody>
      </p:sp>
      <p:sp>
        <p:nvSpPr>
          <p:cNvPr id="3" name="Content Placeholder 2">
            <a:extLst>
              <a:ext uri="{FF2B5EF4-FFF2-40B4-BE49-F238E27FC236}">
                <a16:creationId xmlns:a16="http://schemas.microsoft.com/office/drawing/2014/main" id="{4DFB2A72-8B89-5BBE-6952-6893C0271639}"/>
              </a:ext>
            </a:extLst>
          </p:cNvPr>
          <p:cNvSpPr>
            <a:spLocks noGrp="1"/>
          </p:cNvSpPr>
          <p:nvPr>
            <p:ph idx="1"/>
          </p:nvPr>
        </p:nvSpPr>
        <p:spPr/>
        <p:txBody>
          <a:bodyPr/>
          <a:lstStyle/>
          <a:p>
            <a:r>
              <a:rPr lang="en-IN" dirty="0"/>
              <a:t>What action should be taken</a:t>
            </a:r>
          </a:p>
          <a:p>
            <a:r>
              <a:rPr lang="en-IN" dirty="0"/>
              <a:t>Google’s self-driving car is an example of prescriptive analytics. It analyses the environment and decides the direction to take based on the data  </a:t>
            </a:r>
          </a:p>
        </p:txBody>
      </p:sp>
    </p:spTree>
    <p:extLst>
      <p:ext uri="{BB962C8B-B14F-4D97-AF65-F5344CB8AC3E}">
        <p14:creationId xmlns:p14="http://schemas.microsoft.com/office/powerpoint/2010/main" val="374417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E9CFF-2CE4-23A9-AE92-D0CD9A378686}"/>
              </a:ext>
            </a:extLst>
          </p:cNvPr>
          <p:cNvSpPr>
            <a:spLocks noGrp="1"/>
          </p:cNvSpPr>
          <p:nvPr>
            <p:ph type="title"/>
          </p:nvPr>
        </p:nvSpPr>
        <p:spPr/>
        <p:txBody>
          <a:bodyPr/>
          <a:lstStyle/>
          <a:p>
            <a:r>
              <a:rPr lang="en-IN" dirty="0"/>
              <a:t>Diagnostic Analytics </a:t>
            </a:r>
          </a:p>
        </p:txBody>
      </p:sp>
      <p:sp>
        <p:nvSpPr>
          <p:cNvPr id="3" name="Content Placeholder 2">
            <a:extLst>
              <a:ext uri="{FF2B5EF4-FFF2-40B4-BE49-F238E27FC236}">
                <a16:creationId xmlns:a16="http://schemas.microsoft.com/office/drawing/2014/main" id="{568F9908-9AD8-7A15-8DC7-E0B46DB1339E}"/>
              </a:ext>
            </a:extLst>
          </p:cNvPr>
          <p:cNvSpPr>
            <a:spLocks noGrp="1"/>
          </p:cNvSpPr>
          <p:nvPr>
            <p:ph idx="1"/>
          </p:nvPr>
        </p:nvSpPr>
        <p:spPr/>
        <p:txBody>
          <a:bodyPr/>
          <a:lstStyle/>
          <a:p>
            <a:r>
              <a:rPr lang="en-IN" dirty="0"/>
              <a:t>Why did it happen</a:t>
            </a:r>
          </a:p>
          <a:p>
            <a:r>
              <a:rPr lang="en-IN" dirty="0"/>
              <a:t>For a social media marketing campaign, you can use diagnostic analytics to assess the number of posts, mentions, followers, fans, reviews, pins etc., and analyse the failure and success rate of the campaign at a fundamental level. </a:t>
            </a:r>
          </a:p>
          <a:p>
            <a:r>
              <a:rPr lang="en-IN" dirty="0"/>
              <a:t>  </a:t>
            </a:r>
          </a:p>
        </p:txBody>
      </p:sp>
    </p:spTree>
    <p:extLst>
      <p:ext uri="{BB962C8B-B14F-4D97-AF65-F5344CB8AC3E}">
        <p14:creationId xmlns:p14="http://schemas.microsoft.com/office/powerpoint/2010/main" val="3402416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30764-29FD-E51F-C9F2-318CB4FE4BC3}"/>
              </a:ext>
            </a:extLst>
          </p:cNvPr>
          <p:cNvSpPr>
            <a:spLocks noGrp="1"/>
          </p:cNvSpPr>
          <p:nvPr>
            <p:ph type="title"/>
          </p:nvPr>
        </p:nvSpPr>
        <p:spPr/>
        <p:txBody>
          <a:bodyPr/>
          <a:lstStyle/>
          <a:p>
            <a:pPr algn="ctr"/>
            <a:r>
              <a:rPr lang="en-IN" dirty="0"/>
              <a:t>Tools used in Big Data Analytics </a:t>
            </a:r>
          </a:p>
        </p:txBody>
      </p:sp>
      <p:pic>
        <p:nvPicPr>
          <p:cNvPr id="3074" name="Picture 2" descr="What is Big Data Analytics | Big Data Analytics Tools and Trends | Edureka">
            <a:extLst>
              <a:ext uri="{FF2B5EF4-FFF2-40B4-BE49-F238E27FC236}">
                <a16:creationId xmlns:a16="http://schemas.microsoft.com/office/drawing/2014/main" id="{BC5760CE-A879-A73A-D5C4-8B95D11B5F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6317" y="1825625"/>
            <a:ext cx="807936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636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04CE6-D27E-D3C1-2445-E009D6E54C63}"/>
              </a:ext>
            </a:extLst>
          </p:cNvPr>
          <p:cNvSpPr>
            <a:spLocks noGrp="1"/>
          </p:cNvSpPr>
          <p:nvPr>
            <p:ph type="title"/>
          </p:nvPr>
        </p:nvSpPr>
        <p:spPr/>
        <p:txBody>
          <a:bodyPr/>
          <a:lstStyle/>
          <a:p>
            <a:pPr algn="ctr"/>
            <a:r>
              <a:rPr lang="en-IN" dirty="0"/>
              <a:t>Big Data </a:t>
            </a:r>
            <a:r>
              <a:rPr lang="en-IN" dirty="0" err="1"/>
              <a:t>Anlaytics</a:t>
            </a:r>
            <a:r>
              <a:rPr lang="en-IN" dirty="0"/>
              <a:t> </a:t>
            </a:r>
          </a:p>
        </p:txBody>
      </p:sp>
      <p:pic>
        <p:nvPicPr>
          <p:cNvPr id="5" name="Content Placeholder 4">
            <a:extLst>
              <a:ext uri="{FF2B5EF4-FFF2-40B4-BE49-F238E27FC236}">
                <a16:creationId xmlns:a16="http://schemas.microsoft.com/office/drawing/2014/main" id="{0F96D220-9ADD-B59A-A9B4-182D36D1F275}"/>
              </a:ext>
            </a:extLst>
          </p:cNvPr>
          <p:cNvPicPr>
            <a:picLocks noGrp="1" noChangeAspect="1"/>
          </p:cNvPicPr>
          <p:nvPr>
            <p:ph idx="1"/>
          </p:nvPr>
        </p:nvPicPr>
        <p:blipFill rotWithShape="1">
          <a:blip r:embed="rId2"/>
          <a:srcRect l="7529" t="24405" r="41829" b="29999"/>
          <a:stretch/>
        </p:blipFill>
        <p:spPr>
          <a:xfrm>
            <a:off x="1520791" y="1549667"/>
            <a:ext cx="8662737" cy="478375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29660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296BD-A9B9-3972-98B4-940CA92CE0A9}"/>
              </a:ext>
            </a:extLst>
          </p:cNvPr>
          <p:cNvSpPr>
            <a:spLocks noGrp="1"/>
          </p:cNvSpPr>
          <p:nvPr>
            <p:ph type="title"/>
          </p:nvPr>
        </p:nvSpPr>
        <p:spPr/>
        <p:txBody>
          <a:bodyPr/>
          <a:lstStyle/>
          <a:p>
            <a:r>
              <a:rPr lang="en-IN" dirty="0"/>
              <a:t>Domain using Big Data analytics </a:t>
            </a:r>
          </a:p>
        </p:txBody>
      </p:sp>
      <p:pic>
        <p:nvPicPr>
          <p:cNvPr id="4098" name="Picture 2" descr="What is Big Data Analytics | Big Data Analytics Tools and Trends | Edureka">
            <a:extLst>
              <a:ext uri="{FF2B5EF4-FFF2-40B4-BE49-F238E27FC236}">
                <a16:creationId xmlns:a16="http://schemas.microsoft.com/office/drawing/2014/main" id="{9828DAB3-9F6F-0E62-ABD1-361BA47C03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8859" y="1825625"/>
            <a:ext cx="1031428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63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BF1F19-6A6E-79CA-4281-6AF090535CD1}"/>
              </a:ext>
            </a:extLst>
          </p:cNvPr>
          <p:cNvPicPr>
            <a:picLocks noGrp="1" noChangeAspect="1"/>
          </p:cNvPicPr>
          <p:nvPr>
            <p:ph idx="1"/>
          </p:nvPr>
        </p:nvPicPr>
        <p:blipFill rotWithShape="1">
          <a:blip r:embed="rId2"/>
          <a:srcRect l="10515" t="17105" r="20055" b="22285"/>
          <a:stretch/>
        </p:blipFill>
        <p:spPr>
          <a:xfrm>
            <a:off x="1513426" y="1001027"/>
            <a:ext cx="9389271" cy="46105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75886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E346A-BA87-AF36-11B2-9AF6127CDE18}"/>
              </a:ext>
            </a:extLst>
          </p:cNvPr>
          <p:cNvPicPr>
            <a:picLocks noChangeAspect="1"/>
          </p:cNvPicPr>
          <p:nvPr/>
        </p:nvPicPr>
        <p:blipFill rotWithShape="1">
          <a:blip r:embed="rId2"/>
          <a:srcRect l="9789" t="18246" r="20974" b="20842"/>
          <a:stretch/>
        </p:blipFill>
        <p:spPr>
          <a:xfrm>
            <a:off x="1249679" y="916807"/>
            <a:ext cx="9408998" cy="4656220"/>
          </a:xfrm>
          <a:prstGeom prst="rect">
            <a:avLst/>
          </a:prstGeom>
        </p:spPr>
      </p:pic>
    </p:spTree>
    <p:extLst>
      <p:ext uri="{BB962C8B-B14F-4D97-AF65-F5344CB8AC3E}">
        <p14:creationId xmlns:p14="http://schemas.microsoft.com/office/powerpoint/2010/main" val="12012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BE3974-5FC4-9285-CA66-3951ACCA6658}"/>
              </a:ext>
            </a:extLst>
          </p:cNvPr>
          <p:cNvPicPr>
            <a:picLocks noChangeAspect="1"/>
          </p:cNvPicPr>
          <p:nvPr/>
        </p:nvPicPr>
        <p:blipFill rotWithShape="1">
          <a:blip r:embed="rId2"/>
          <a:srcRect l="8684" t="20211" r="24289" b="21825"/>
          <a:stretch/>
        </p:blipFill>
        <p:spPr>
          <a:xfrm>
            <a:off x="2117557" y="1674796"/>
            <a:ext cx="8171849" cy="3975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801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76870-CD97-8473-A67D-EB233CA6AAC0}"/>
              </a:ext>
            </a:extLst>
          </p:cNvPr>
          <p:cNvPicPr>
            <a:picLocks noChangeAspect="1"/>
          </p:cNvPicPr>
          <p:nvPr/>
        </p:nvPicPr>
        <p:blipFill rotWithShape="1">
          <a:blip r:embed="rId2"/>
          <a:srcRect l="9475" t="20211" r="24842" b="22667"/>
          <a:stretch/>
        </p:blipFill>
        <p:spPr>
          <a:xfrm>
            <a:off x="1280162" y="1126874"/>
            <a:ext cx="9816962" cy="48022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3080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2AA9-F635-3062-A7C6-516654B1385D}"/>
              </a:ext>
            </a:extLst>
          </p:cNvPr>
          <p:cNvSpPr>
            <a:spLocks noGrp="1"/>
          </p:cNvSpPr>
          <p:nvPr>
            <p:ph type="title"/>
          </p:nvPr>
        </p:nvSpPr>
        <p:spPr/>
        <p:txBody>
          <a:bodyPr/>
          <a:lstStyle/>
          <a:p>
            <a:pPr algn="ctr"/>
            <a:r>
              <a:rPr lang="en-IN" dirty="0"/>
              <a:t>Hadoop </a:t>
            </a:r>
          </a:p>
        </p:txBody>
      </p:sp>
      <p:sp>
        <p:nvSpPr>
          <p:cNvPr id="3" name="Content Placeholder 2">
            <a:extLst>
              <a:ext uri="{FF2B5EF4-FFF2-40B4-BE49-F238E27FC236}">
                <a16:creationId xmlns:a16="http://schemas.microsoft.com/office/drawing/2014/main" id="{E49BEAD4-0E70-9B6B-664C-58B82AB50ED8}"/>
              </a:ext>
            </a:extLst>
          </p:cNvPr>
          <p:cNvSpPr>
            <a:spLocks noGrp="1"/>
          </p:cNvSpPr>
          <p:nvPr>
            <p:ph idx="1"/>
          </p:nvPr>
        </p:nvSpPr>
        <p:spPr/>
        <p:txBody>
          <a:bodyPr/>
          <a:lstStyle/>
          <a:p>
            <a:r>
              <a:rPr lang="en-IN" dirty="0"/>
              <a:t>Hadoop is a framework that allows us to store and process large data sets in parallel and distributed fashion </a:t>
            </a:r>
          </a:p>
          <a:p>
            <a:endParaRPr lang="en-IN" dirty="0"/>
          </a:p>
        </p:txBody>
      </p:sp>
      <p:pic>
        <p:nvPicPr>
          <p:cNvPr id="5" name="Picture 4">
            <a:extLst>
              <a:ext uri="{FF2B5EF4-FFF2-40B4-BE49-F238E27FC236}">
                <a16:creationId xmlns:a16="http://schemas.microsoft.com/office/drawing/2014/main" id="{700AAAFF-AF4E-3E30-1FED-C0D0D0448AA0}"/>
              </a:ext>
            </a:extLst>
          </p:cNvPr>
          <p:cNvPicPr>
            <a:picLocks noChangeAspect="1"/>
          </p:cNvPicPr>
          <p:nvPr/>
        </p:nvPicPr>
        <p:blipFill>
          <a:blip r:embed="rId2"/>
          <a:stretch>
            <a:fillRect/>
          </a:stretch>
        </p:blipFill>
        <p:spPr>
          <a:xfrm>
            <a:off x="2804686" y="2754137"/>
            <a:ext cx="6839301" cy="3422826"/>
          </a:xfrm>
          <a:prstGeom prst="rect">
            <a:avLst/>
          </a:prstGeom>
        </p:spPr>
      </p:pic>
    </p:spTree>
    <p:extLst>
      <p:ext uri="{BB962C8B-B14F-4D97-AF65-F5344CB8AC3E}">
        <p14:creationId xmlns:p14="http://schemas.microsoft.com/office/powerpoint/2010/main" val="3619489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E8AC-E916-D3F6-6F57-B9BC3BDBE3E2}"/>
              </a:ext>
            </a:extLst>
          </p:cNvPr>
          <p:cNvSpPr>
            <a:spLocks noGrp="1"/>
          </p:cNvSpPr>
          <p:nvPr>
            <p:ph type="title"/>
          </p:nvPr>
        </p:nvSpPr>
        <p:spPr/>
        <p:txBody>
          <a:bodyPr/>
          <a:lstStyle/>
          <a:p>
            <a:r>
              <a:rPr lang="en-IN" dirty="0"/>
              <a:t>DFS</a:t>
            </a:r>
          </a:p>
        </p:txBody>
      </p:sp>
      <p:sp>
        <p:nvSpPr>
          <p:cNvPr id="3" name="Content Placeholder 2">
            <a:extLst>
              <a:ext uri="{FF2B5EF4-FFF2-40B4-BE49-F238E27FC236}">
                <a16:creationId xmlns:a16="http://schemas.microsoft.com/office/drawing/2014/main" id="{0990C5EE-4AC5-C63D-6F11-C3ABB6BA702E}"/>
              </a:ext>
            </a:extLst>
          </p:cNvPr>
          <p:cNvSpPr>
            <a:spLocks noGrp="1"/>
          </p:cNvSpPr>
          <p:nvPr>
            <p:ph idx="1"/>
          </p:nvPr>
        </p:nvSpPr>
        <p:spPr/>
        <p:txBody>
          <a:bodyPr/>
          <a:lstStyle/>
          <a:p>
            <a:pPr algn="just"/>
            <a:r>
              <a:rPr lang="en-US" b="0" i="0" dirty="0">
                <a:solidFill>
                  <a:srgbClr val="273239"/>
                </a:solidFill>
                <a:effectLst/>
                <a:latin typeface="urw-din"/>
              </a:rPr>
              <a:t>A </a:t>
            </a:r>
            <a:r>
              <a:rPr lang="en-US" b="1" i="0" dirty="0">
                <a:solidFill>
                  <a:srgbClr val="273239"/>
                </a:solidFill>
                <a:effectLst/>
                <a:latin typeface="urw-din"/>
              </a:rPr>
              <a:t>Distributed File System (DFS) </a:t>
            </a:r>
            <a:r>
              <a:rPr lang="en-US" b="0" i="0" dirty="0">
                <a:solidFill>
                  <a:srgbClr val="273239"/>
                </a:solidFill>
                <a:effectLst/>
                <a:latin typeface="urw-din"/>
              </a:rPr>
              <a:t>as the name suggests, is a file system that is distributed on multiple file servers or multiple locations. </a:t>
            </a:r>
          </a:p>
          <a:p>
            <a:pPr algn="just"/>
            <a:r>
              <a:rPr lang="en-US" b="0" i="0" dirty="0">
                <a:solidFill>
                  <a:srgbClr val="273239"/>
                </a:solidFill>
                <a:effectLst/>
                <a:latin typeface="urw-din"/>
              </a:rPr>
              <a:t>It allows programs to access or store isolated files as they do with the local ones, allowing programmers to access files from any network or computer</a:t>
            </a:r>
          </a:p>
          <a:p>
            <a:pPr algn="just"/>
            <a:endParaRPr lang="en-IN" dirty="0"/>
          </a:p>
        </p:txBody>
      </p:sp>
    </p:spTree>
    <p:extLst>
      <p:ext uri="{BB962C8B-B14F-4D97-AF65-F5344CB8AC3E}">
        <p14:creationId xmlns:p14="http://schemas.microsoft.com/office/powerpoint/2010/main" val="3854360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E2D1-3333-F477-E2D1-C74CA90C443D}"/>
              </a:ext>
            </a:extLst>
          </p:cNvPr>
          <p:cNvSpPr>
            <a:spLocks noGrp="1"/>
          </p:cNvSpPr>
          <p:nvPr>
            <p:ph type="title"/>
          </p:nvPr>
        </p:nvSpPr>
        <p:spPr/>
        <p:txBody>
          <a:bodyPr/>
          <a:lstStyle/>
          <a:p>
            <a:r>
              <a:rPr lang="en-US" b="0" i="0" dirty="0">
                <a:solidFill>
                  <a:srgbClr val="273239"/>
                </a:solidFill>
                <a:effectLst/>
                <a:latin typeface="urw-din"/>
              </a:rPr>
              <a:t> DFS has two components: </a:t>
            </a:r>
            <a:endParaRPr lang="en-IN" dirty="0"/>
          </a:p>
        </p:txBody>
      </p:sp>
      <p:sp>
        <p:nvSpPr>
          <p:cNvPr id="3" name="Content Placeholder 2">
            <a:extLst>
              <a:ext uri="{FF2B5EF4-FFF2-40B4-BE49-F238E27FC236}">
                <a16:creationId xmlns:a16="http://schemas.microsoft.com/office/drawing/2014/main" id="{31B8CD02-5793-D776-5333-BEE61221CCCD}"/>
              </a:ext>
            </a:extLst>
          </p:cNvPr>
          <p:cNvSpPr>
            <a:spLocks noGrp="1"/>
          </p:cNvSpPr>
          <p:nvPr>
            <p:ph idx="1"/>
          </p:nvPr>
        </p:nvSpPr>
        <p:spPr/>
        <p:txBody>
          <a:bodyPr/>
          <a:lstStyle/>
          <a:p>
            <a:pPr algn="l" fontAlgn="base">
              <a:buFont typeface="Arial" panose="020B0604020202020204" pitchFamily="34" charset="0"/>
              <a:buChar char="•"/>
            </a:pPr>
            <a:r>
              <a:rPr lang="en-US" b="1" i="0" dirty="0">
                <a:solidFill>
                  <a:srgbClr val="273239"/>
                </a:solidFill>
                <a:effectLst/>
                <a:latin typeface="urw-din"/>
              </a:rPr>
              <a:t>Location Transparency –</a:t>
            </a:r>
            <a:r>
              <a:rPr lang="en-US" b="0" i="0" dirty="0">
                <a:solidFill>
                  <a:srgbClr val="273239"/>
                </a:solidFill>
                <a:effectLst/>
                <a:latin typeface="urw-din"/>
              </a:rPr>
              <a:t/>
            </a:r>
            <a:br>
              <a:rPr lang="en-US" b="0" i="0" dirty="0">
                <a:solidFill>
                  <a:srgbClr val="273239"/>
                </a:solidFill>
                <a:effectLst/>
                <a:latin typeface="urw-din"/>
              </a:rPr>
            </a:br>
            <a:r>
              <a:rPr lang="en-US" b="0" i="0" dirty="0">
                <a:solidFill>
                  <a:srgbClr val="273239"/>
                </a:solidFill>
                <a:effectLst/>
                <a:latin typeface="urw-din"/>
              </a:rPr>
              <a:t>Location Transparency achieves through the namespace component.</a:t>
            </a:r>
          </a:p>
          <a:p>
            <a:pPr algn="l" fontAlgn="base">
              <a:buFont typeface="Arial" panose="020B0604020202020204" pitchFamily="34" charset="0"/>
              <a:buChar char="•"/>
            </a:pPr>
            <a:r>
              <a:rPr lang="en-US" b="1" i="0" dirty="0">
                <a:solidFill>
                  <a:srgbClr val="273239"/>
                </a:solidFill>
                <a:effectLst/>
                <a:latin typeface="urw-din"/>
              </a:rPr>
              <a:t>Redundancy –</a:t>
            </a:r>
            <a:r>
              <a:rPr lang="en-US" b="0" i="0" dirty="0">
                <a:solidFill>
                  <a:srgbClr val="273239"/>
                </a:solidFill>
                <a:effectLst/>
                <a:latin typeface="urw-din"/>
              </a:rPr>
              <a:t/>
            </a:r>
            <a:br>
              <a:rPr lang="en-US" b="0" i="0" dirty="0">
                <a:solidFill>
                  <a:srgbClr val="273239"/>
                </a:solidFill>
                <a:effectLst/>
                <a:latin typeface="urw-din"/>
              </a:rPr>
            </a:br>
            <a:r>
              <a:rPr lang="en-US" b="0" i="0" dirty="0">
                <a:solidFill>
                  <a:srgbClr val="273239"/>
                </a:solidFill>
                <a:effectLst/>
                <a:latin typeface="urw-din"/>
              </a:rPr>
              <a:t>Redundancy is done through a file replication component.</a:t>
            </a:r>
          </a:p>
          <a:p>
            <a:endParaRPr lang="en-IN" dirty="0"/>
          </a:p>
        </p:txBody>
      </p:sp>
      <p:pic>
        <p:nvPicPr>
          <p:cNvPr id="1028" name="Picture 4" descr="Apache Hadoop Architecture Explained (In-Depth Overview)">
            <a:extLst>
              <a:ext uri="{FF2B5EF4-FFF2-40B4-BE49-F238E27FC236}">
                <a16:creationId xmlns:a16="http://schemas.microsoft.com/office/drawing/2014/main" id="{32E20AE7-0720-1E45-024A-18168DEFE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705" y="3598456"/>
            <a:ext cx="5298707" cy="28944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DFA4FA-D78C-5032-88C2-85E2E54927F6}"/>
              </a:ext>
            </a:extLst>
          </p:cNvPr>
          <p:cNvSpPr txBox="1"/>
          <p:nvPr/>
        </p:nvSpPr>
        <p:spPr>
          <a:xfrm>
            <a:off x="1020278" y="4052235"/>
            <a:ext cx="3676850" cy="2031325"/>
          </a:xfrm>
          <a:prstGeom prst="rect">
            <a:avLst/>
          </a:prstGeom>
          <a:noFill/>
        </p:spPr>
        <p:txBody>
          <a:bodyPr wrap="square" rtlCol="0">
            <a:spAutoFit/>
          </a:bodyPr>
          <a:lstStyle/>
          <a:p>
            <a:r>
              <a:rPr lang="en-US" b="0" i="0" dirty="0">
                <a:solidFill>
                  <a:srgbClr val="273239"/>
                </a:solidFill>
                <a:effectLst/>
                <a:latin typeface="urw-din"/>
              </a:rPr>
              <a:t>In the case of failure and heavy load, these components together improve data availability by allowing the sharing of data in different locations to be logically grouped under one folder, which is known as the “DFS root”. </a:t>
            </a:r>
            <a:endParaRPr lang="en-IN" dirty="0"/>
          </a:p>
        </p:txBody>
      </p:sp>
    </p:spTree>
    <p:extLst>
      <p:ext uri="{BB962C8B-B14F-4D97-AF65-F5344CB8AC3E}">
        <p14:creationId xmlns:p14="http://schemas.microsoft.com/office/powerpoint/2010/main" val="33240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6BF50-AF5B-557F-C6DC-4D1DFB5589B2}"/>
              </a:ext>
            </a:extLst>
          </p:cNvPr>
          <p:cNvSpPr>
            <a:spLocks noGrp="1"/>
          </p:cNvSpPr>
          <p:nvPr>
            <p:ph type="title"/>
          </p:nvPr>
        </p:nvSpPr>
        <p:spPr>
          <a:xfrm>
            <a:off x="838200" y="365126"/>
            <a:ext cx="10515600" cy="741780"/>
          </a:xfrm>
        </p:spPr>
        <p:txBody>
          <a:bodyPr/>
          <a:lstStyle/>
          <a:p>
            <a:r>
              <a:rPr lang="en-IN" b="1" dirty="0"/>
              <a:t>Features of DFS :</a:t>
            </a:r>
            <a:endParaRPr lang="en-IN" dirty="0"/>
          </a:p>
        </p:txBody>
      </p:sp>
      <p:sp>
        <p:nvSpPr>
          <p:cNvPr id="3" name="Content Placeholder 2">
            <a:extLst>
              <a:ext uri="{FF2B5EF4-FFF2-40B4-BE49-F238E27FC236}">
                <a16:creationId xmlns:a16="http://schemas.microsoft.com/office/drawing/2014/main" id="{201959C0-256B-AF4B-3D90-9ED3FB0C6A5B}"/>
              </a:ext>
            </a:extLst>
          </p:cNvPr>
          <p:cNvSpPr>
            <a:spLocks noGrp="1"/>
          </p:cNvSpPr>
          <p:nvPr>
            <p:ph idx="1"/>
          </p:nvPr>
        </p:nvSpPr>
        <p:spPr>
          <a:xfrm>
            <a:off x="838200" y="1386038"/>
            <a:ext cx="10515600" cy="5106836"/>
          </a:xfrm>
        </p:spPr>
        <p:txBody>
          <a:bodyPr>
            <a:normAutofit fontScale="77500" lnSpcReduction="20000"/>
          </a:bodyPr>
          <a:lstStyle/>
          <a:p>
            <a:r>
              <a:rPr lang="en-IN" b="1" dirty="0"/>
              <a:t>Transparency :</a:t>
            </a:r>
          </a:p>
          <a:p>
            <a:pPr lvl="1"/>
            <a:r>
              <a:rPr lang="en-IN" b="1" dirty="0"/>
              <a:t>Structure transparency </a:t>
            </a:r>
          </a:p>
          <a:p>
            <a:pPr lvl="1"/>
            <a:r>
              <a:rPr lang="en-IN" b="1" dirty="0"/>
              <a:t>Access Transparency </a:t>
            </a:r>
          </a:p>
          <a:p>
            <a:pPr lvl="1"/>
            <a:r>
              <a:rPr lang="en-IN" b="1" dirty="0"/>
              <a:t>Naming transparency </a:t>
            </a:r>
          </a:p>
          <a:p>
            <a:pPr lvl="1"/>
            <a:r>
              <a:rPr lang="en-IN" b="1" dirty="0"/>
              <a:t>Replication transparency </a:t>
            </a:r>
          </a:p>
          <a:p>
            <a:r>
              <a:rPr lang="en-IN" b="1" dirty="0"/>
              <a:t>User mobility </a:t>
            </a:r>
            <a:endParaRPr lang="en-IN" dirty="0"/>
          </a:p>
          <a:p>
            <a:r>
              <a:rPr lang="en-IN" b="1" dirty="0"/>
              <a:t>Performance </a:t>
            </a:r>
            <a:r>
              <a:rPr lang="en-IN" dirty="0"/>
              <a:t> </a:t>
            </a:r>
          </a:p>
          <a:p>
            <a:r>
              <a:rPr lang="en-IN" b="1" dirty="0"/>
              <a:t>S</a:t>
            </a:r>
            <a:r>
              <a:rPr lang="en-US" b="1" dirty="0" err="1"/>
              <a:t>implicity</a:t>
            </a:r>
            <a:r>
              <a:rPr lang="en-US" b="1" dirty="0"/>
              <a:t> and ease of use </a:t>
            </a:r>
            <a:endParaRPr lang="en-US" dirty="0"/>
          </a:p>
          <a:p>
            <a:r>
              <a:rPr lang="en-IN" b="1" dirty="0"/>
              <a:t>High availability </a:t>
            </a:r>
            <a:endParaRPr lang="en-IN" dirty="0"/>
          </a:p>
          <a:p>
            <a:r>
              <a:rPr lang="en-IN" b="1" dirty="0"/>
              <a:t>Scalability </a:t>
            </a:r>
            <a:endParaRPr lang="en-IN" dirty="0"/>
          </a:p>
          <a:p>
            <a:r>
              <a:rPr lang="en-IN" b="1" dirty="0"/>
              <a:t>High reliability </a:t>
            </a:r>
          </a:p>
          <a:p>
            <a:r>
              <a:rPr lang="en-IN" b="1" dirty="0"/>
              <a:t>Data integrity </a:t>
            </a:r>
          </a:p>
          <a:p>
            <a:r>
              <a:rPr lang="en-IN" b="1" dirty="0"/>
              <a:t>Security </a:t>
            </a:r>
            <a:endParaRPr lang="en-IN" dirty="0"/>
          </a:p>
          <a:p>
            <a:r>
              <a:rPr lang="en-IN" b="1" dirty="0"/>
              <a:t>Heterogeneity </a:t>
            </a:r>
            <a:r>
              <a:rPr lang="en-IN" dirty="0"/>
              <a:t/>
            </a:r>
            <a:br>
              <a:rPr lang="en-IN" dirty="0"/>
            </a:br>
            <a:endParaRPr lang="en-IN" b="1" dirty="0"/>
          </a:p>
        </p:txBody>
      </p:sp>
    </p:spTree>
    <p:extLst>
      <p:ext uri="{BB962C8B-B14F-4D97-AF65-F5344CB8AC3E}">
        <p14:creationId xmlns:p14="http://schemas.microsoft.com/office/powerpoint/2010/main" val="2084933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6FDD-7060-2EAC-E0D4-182C54541249}"/>
              </a:ext>
            </a:extLst>
          </p:cNvPr>
          <p:cNvSpPr>
            <a:spLocks noGrp="1"/>
          </p:cNvSpPr>
          <p:nvPr>
            <p:ph type="title"/>
          </p:nvPr>
        </p:nvSpPr>
        <p:spPr/>
        <p:txBody>
          <a:bodyPr/>
          <a:lstStyle/>
          <a:p>
            <a:pPr algn="ctr"/>
            <a:r>
              <a:rPr lang="en-IN" dirty="0"/>
              <a:t>Hadoop</a:t>
            </a:r>
          </a:p>
        </p:txBody>
      </p:sp>
      <p:pic>
        <p:nvPicPr>
          <p:cNvPr id="5" name="Content Placeholder 4">
            <a:extLst>
              <a:ext uri="{FF2B5EF4-FFF2-40B4-BE49-F238E27FC236}">
                <a16:creationId xmlns:a16="http://schemas.microsoft.com/office/drawing/2014/main" id="{E22F5FE4-135C-BC22-6750-70AE56328F40}"/>
              </a:ext>
            </a:extLst>
          </p:cNvPr>
          <p:cNvPicPr>
            <a:picLocks noGrp="1" noChangeAspect="1"/>
          </p:cNvPicPr>
          <p:nvPr>
            <p:ph idx="1"/>
          </p:nvPr>
        </p:nvPicPr>
        <p:blipFill rotWithShape="1">
          <a:blip r:embed="rId2"/>
          <a:srcRect l="7281" t="31705" r="41207" b="29806"/>
          <a:stretch/>
        </p:blipFill>
        <p:spPr>
          <a:xfrm>
            <a:off x="1722922" y="2125125"/>
            <a:ext cx="8890674" cy="3736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9036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04CE6-D27E-D3C1-2445-E009D6E54C63}"/>
              </a:ext>
            </a:extLst>
          </p:cNvPr>
          <p:cNvSpPr>
            <a:spLocks noGrp="1"/>
          </p:cNvSpPr>
          <p:nvPr>
            <p:ph type="title"/>
          </p:nvPr>
        </p:nvSpPr>
        <p:spPr/>
        <p:txBody>
          <a:bodyPr/>
          <a:lstStyle/>
          <a:p>
            <a:r>
              <a:rPr lang="en-IN" dirty="0"/>
              <a:t>Why Big Data  </a:t>
            </a:r>
          </a:p>
        </p:txBody>
      </p:sp>
      <p:pic>
        <p:nvPicPr>
          <p:cNvPr id="7" name="Content Placeholder 6">
            <a:extLst>
              <a:ext uri="{FF2B5EF4-FFF2-40B4-BE49-F238E27FC236}">
                <a16:creationId xmlns:a16="http://schemas.microsoft.com/office/drawing/2014/main" id="{181B9746-2A77-CA22-B622-D320FB6D96FF}"/>
              </a:ext>
            </a:extLst>
          </p:cNvPr>
          <p:cNvPicPr>
            <a:picLocks noGrp="1" noChangeAspect="1"/>
          </p:cNvPicPr>
          <p:nvPr>
            <p:ph idx="1"/>
          </p:nvPr>
        </p:nvPicPr>
        <p:blipFill rotWithShape="1">
          <a:blip r:embed="rId2"/>
          <a:srcRect l="7405" t="25732" r="41829" b="27594"/>
          <a:stretch/>
        </p:blipFill>
        <p:spPr>
          <a:xfrm>
            <a:off x="1790298" y="1690688"/>
            <a:ext cx="8345103" cy="4315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4598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F71A-5407-C22B-B1B7-5254AB26354D}"/>
              </a:ext>
            </a:extLst>
          </p:cNvPr>
          <p:cNvSpPr>
            <a:spLocks noGrp="1"/>
          </p:cNvSpPr>
          <p:nvPr>
            <p:ph type="title"/>
          </p:nvPr>
        </p:nvSpPr>
        <p:spPr/>
        <p:txBody>
          <a:bodyPr/>
          <a:lstStyle/>
          <a:p>
            <a:r>
              <a:rPr lang="en-IN" dirty="0"/>
              <a:t>HDFS</a:t>
            </a:r>
          </a:p>
        </p:txBody>
      </p:sp>
      <p:pic>
        <p:nvPicPr>
          <p:cNvPr id="4" name="Picture 3">
            <a:extLst>
              <a:ext uri="{FF2B5EF4-FFF2-40B4-BE49-F238E27FC236}">
                <a16:creationId xmlns:a16="http://schemas.microsoft.com/office/drawing/2014/main" id="{EDA1F34D-3215-C3E1-A3E3-1AF1B6969456}"/>
              </a:ext>
            </a:extLst>
          </p:cNvPr>
          <p:cNvPicPr>
            <a:picLocks noChangeAspect="1"/>
          </p:cNvPicPr>
          <p:nvPr/>
        </p:nvPicPr>
        <p:blipFill rotWithShape="1">
          <a:blip r:embed="rId2"/>
          <a:srcRect t="17504"/>
          <a:stretch/>
        </p:blipFill>
        <p:spPr>
          <a:xfrm>
            <a:off x="642345" y="1854316"/>
            <a:ext cx="10907309" cy="4180723"/>
          </a:xfrm>
          <a:prstGeom prst="rect">
            <a:avLst/>
          </a:prstGeom>
        </p:spPr>
      </p:pic>
    </p:spTree>
    <p:extLst>
      <p:ext uri="{BB962C8B-B14F-4D97-AF65-F5344CB8AC3E}">
        <p14:creationId xmlns:p14="http://schemas.microsoft.com/office/powerpoint/2010/main" val="4081174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C0D1D-1C49-3E80-ABB3-1F778C6A106D}"/>
              </a:ext>
            </a:extLst>
          </p:cNvPr>
          <p:cNvSpPr>
            <a:spLocks noGrp="1"/>
          </p:cNvSpPr>
          <p:nvPr>
            <p:ph type="title"/>
          </p:nvPr>
        </p:nvSpPr>
        <p:spPr/>
        <p:txBody>
          <a:bodyPr/>
          <a:lstStyle/>
          <a:p>
            <a:r>
              <a:rPr lang="en-IN" dirty="0"/>
              <a:t>HDFS Block</a:t>
            </a:r>
          </a:p>
        </p:txBody>
      </p:sp>
      <p:pic>
        <p:nvPicPr>
          <p:cNvPr id="5" name="Content Placeholder 4">
            <a:extLst>
              <a:ext uri="{FF2B5EF4-FFF2-40B4-BE49-F238E27FC236}">
                <a16:creationId xmlns:a16="http://schemas.microsoft.com/office/drawing/2014/main" id="{DE454C33-8BA1-1DC0-3B32-0FFD5F7F7C30}"/>
              </a:ext>
            </a:extLst>
          </p:cNvPr>
          <p:cNvPicPr>
            <a:picLocks noGrp="1" noChangeAspect="1"/>
          </p:cNvPicPr>
          <p:nvPr>
            <p:ph idx="1"/>
          </p:nvPr>
        </p:nvPicPr>
        <p:blipFill>
          <a:blip r:embed="rId2"/>
          <a:stretch>
            <a:fillRect/>
          </a:stretch>
        </p:blipFill>
        <p:spPr>
          <a:xfrm>
            <a:off x="1338273" y="1761389"/>
            <a:ext cx="9846283" cy="4552784"/>
          </a:xfrm>
        </p:spPr>
      </p:pic>
    </p:spTree>
    <p:extLst>
      <p:ext uri="{BB962C8B-B14F-4D97-AF65-F5344CB8AC3E}">
        <p14:creationId xmlns:p14="http://schemas.microsoft.com/office/powerpoint/2010/main" val="4023846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7289-DB94-97CC-814E-C456E22764FE}"/>
              </a:ext>
            </a:extLst>
          </p:cNvPr>
          <p:cNvSpPr>
            <a:spLocks noGrp="1"/>
          </p:cNvSpPr>
          <p:nvPr>
            <p:ph type="title"/>
          </p:nvPr>
        </p:nvSpPr>
        <p:spPr/>
        <p:txBody>
          <a:bodyPr/>
          <a:lstStyle/>
          <a:p>
            <a:r>
              <a:rPr lang="en-IN" dirty="0"/>
              <a:t>Name Node</a:t>
            </a:r>
          </a:p>
        </p:txBody>
      </p:sp>
      <p:pic>
        <p:nvPicPr>
          <p:cNvPr id="5" name="Content Placeholder 4">
            <a:extLst>
              <a:ext uri="{FF2B5EF4-FFF2-40B4-BE49-F238E27FC236}">
                <a16:creationId xmlns:a16="http://schemas.microsoft.com/office/drawing/2014/main" id="{0E35FE2D-42BE-90E8-3835-C863539C9BB0}"/>
              </a:ext>
            </a:extLst>
          </p:cNvPr>
          <p:cNvPicPr>
            <a:picLocks noGrp="1" noChangeAspect="1"/>
          </p:cNvPicPr>
          <p:nvPr>
            <p:ph idx="1"/>
          </p:nvPr>
        </p:nvPicPr>
        <p:blipFill rotWithShape="1">
          <a:blip r:embed="rId2"/>
          <a:srcRect t="15393"/>
          <a:stretch/>
        </p:blipFill>
        <p:spPr>
          <a:xfrm>
            <a:off x="722953" y="1863943"/>
            <a:ext cx="11068097" cy="4296226"/>
          </a:xfrm>
        </p:spPr>
      </p:pic>
    </p:spTree>
    <p:extLst>
      <p:ext uri="{BB962C8B-B14F-4D97-AF65-F5344CB8AC3E}">
        <p14:creationId xmlns:p14="http://schemas.microsoft.com/office/powerpoint/2010/main" val="3500195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D465-3E37-7F92-B1FB-6F3B269C34EF}"/>
              </a:ext>
            </a:extLst>
          </p:cNvPr>
          <p:cNvSpPr>
            <a:spLocks noGrp="1"/>
          </p:cNvSpPr>
          <p:nvPr>
            <p:ph type="title"/>
          </p:nvPr>
        </p:nvSpPr>
        <p:spPr/>
        <p:txBody>
          <a:bodyPr/>
          <a:lstStyle/>
          <a:p>
            <a:r>
              <a:rPr lang="en-IN" dirty="0"/>
              <a:t>Data Node</a:t>
            </a:r>
          </a:p>
        </p:txBody>
      </p:sp>
      <p:pic>
        <p:nvPicPr>
          <p:cNvPr id="5" name="Content Placeholder 4">
            <a:extLst>
              <a:ext uri="{FF2B5EF4-FFF2-40B4-BE49-F238E27FC236}">
                <a16:creationId xmlns:a16="http://schemas.microsoft.com/office/drawing/2014/main" id="{6FF13D02-6823-E511-4842-5ECDBB7C6557}"/>
              </a:ext>
            </a:extLst>
          </p:cNvPr>
          <p:cNvPicPr>
            <a:picLocks noGrp="1" noChangeAspect="1"/>
          </p:cNvPicPr>
          <p:nvPr>
            <p:ph idx="1"/>
          </p:nvPr>
        </p:nvPicPr>
        <p:blipFill rotWithShape="1">
          <a:blip r:embed="rId2"/>
          <a:srcRect t="16252"/>
          <a:stretch/>
        </p:blipFill>
        <p:spPr>
          <a:xfrm>
            <a:off x="1503581" y="1902179"/>
            <a:ext cx="9569304" cy="4036607"/>
          </a:xfrm>
        </p:spPr>
      </p:pic>
    </p:spTree>
    <p:extLst>
      <p:ext uri="{BB962C8B-B14F-4D97-AF65-F5344CB8AC3E}">
        <p14:creationId xmlns:p14="http://schemas.microsoft.com/office/powerpoint/2010/main" val="1107037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1E17F-1C62-ABF3-A66C-6A9FEB60A5E4}"/>
              </a:ext>
            </a:extLst>
          </p:cNvPr>
          <p:cNvSpPr>
            <a:spLocks noGrp="1"/>
          </p:cNvSpPr>
          <p:nvPr>
            <p:ph type="title"/>
          </p:nvPr>
        </p:nvSpPr>
        <p:spPr/>
        <p:txBody>
          <a:bodyPr/>
          <a:lstStyle/>
          <a:p>
            <a:r>
              <a:rPr lang="en-IN" dirty="0"/>
              <a:t>Secondary Name Node</a:t>
            </a:r>
          </a:p>
        </p:txBody>
      </p:sp>
      <p:pic>
        <p:nvPicPr>
          <p:cNvPr id="5" name="Content Placeholder 4">
            <a:extLst>
              <a:ext uri="{FF2B5EF4-FFF2-40B4-BE49-F238E27FC236}">
                <a16:creationId xmlns:a16="http://schemas.microsoft.com/office/drawing/2014/main" id="{8DFC661A-C2A3-9E06-26B5-1EF743D221B7}"/>
              </a:ext>
            </a:extLst>
          </p:cNvPr>
          <p:cNvPicPr>
            <a:picLocks noGrp="1" noChangeAspect="1"/>
          </p:cNvPicPr>
          <p:nvPr>
            <p:ph idx="1"/>
          </p:nvPr>
        </p:nvPicPr>
        <p:blipFill>
          <a:blip r:embed="rId2"/>
          <a:stretch>
            <a:fillRect/>
          </a:stretch>
        </p:blipFill>
        <p:spPr>
          <a:xfrm>
            <a:off x="2034966" y="2343859"/>
            <a:ext cx="8122067" cy="3314870"/>
          </a:xfrm>
        </p:spPr>
      </p:pic>
    </p:spTree>
    <p:extLst>
      <p:ext uri="{BB962C8B-B14F-4D97-AF65-F5344CB8AC3E}">
        <p14:creationId xmlns:p14="http://schemas.microsoft.com/office/powerpoint/2010/main" val="1300835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9C222E-2487-4D82-7C76-0A47397C9A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9B8436C-382C-8C5A-C05C-4E1B93C68EDD}"/>
              </a:ext>
            </a:extLst>
          </p:cNvPr>
          <p:cNvPicPr>
            <a:picLocks noChangeAspect="1"/>
          </p:cNvPicPr>
          <p:nvPr/>
        </p:nvPicPr>
        <p:blipFill rotWithShape="1">
          <a:blip r:embed="rId2"/>
          <a:srcRect r="763" b="3157"/>
          <a:stretch/>
        </p:blipFill>
        <p:spPr>
          <a:xfrm>
            <a:off x="279350" y="1214051"/>
            <a:ext cx="11633300" cy="5128998"/>
          </a:xfrm>
          <a:prstGeom prst="rect">
            <a:avLst/>
          </a:prstGeom>
        </p:spPr>
      </p:pic>
      <p:sp>
        <p:nvSpPr>
          <p:cNvPr id="6" name="TextBox 5">
            <a:extLst>
              <a:ext uri="{FF2B5EF4-FFF2-40B4-BE49-F238E27FC236}">
                <a16:creationId xmlns:a16="http://schemas.microsoft.com/office/drawing/2014/main" id="{65CB7969-85D9-1EE2-77A3-65CFE0430F8D}"/>
              </a:ext>
            </a:extLst>
          </p:cNvPr>
          <p:cNvSpPr txBox="1"/>
          <p:nvPr/>
        </p:nvSpPr>
        <p:spPr>
          <a:xfrm>
            <a:off x="3550117" y="413887"/>
            <a:ext cx="5091765" cy="369332"/>
          </a:xfrm>
          <a:prstGeom prst="rect">
            <a:avLst/>
          </a:prstGeom>
          <a:noFill/>
        </p:spPr>
        <p:txBody>
          <a:bodyPr wrap="square" rtlCol="0">
            <a:spAutoFit/>
          </a:bodyPr>
          <a:lstStyle/>
          <a:p>
            <a:pPr algn="ctr"/>
            <a:r>
              <a:rPr lang="en-IN" dirty="0"/>
              <a:t>YARN Architecture </a:t>
            </a:r>
          </a:p>
        </p:txBody>
      </p:sp>
    </p:spTree>
    <p:extLst>
      <p:ext uri="{BB962C8B-B14F-4D97-AF65-F5344CB8AC3E}">
        <p14:creationId xmlns:p14="http://schemas.microsoft.com/office/powerpoint/2010/main" val="3412728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CC503-F0AE-CD20-74DC-23D72099770C}"/>
              </a:ext>
            </a:extLst>
          </p:cNvPr>
          <p:cNvSpPr>
            <a:spLocks noGrp="1"/>
          </p:cNvSpPr>
          <p:nvPr>
            <p:ph type="title"/>
          </p:nvPr>
        </p:nvSpPr>
        <p:spPr>
          <a:xfrm>
            <a:off x="472440" y="377626"/>
            <a:ext cx="10515600" cy="495168"/>
          </a:xfrm>
        </p:spPr>
        <p:txBody>
          <a:bodyPr>
            <a:normAutofit fontScale="90000"/>
          </a:bodyPr>
          <a:lstStyle/>
          <a:p>
            <a:pPr algn="ctr"/>
            <a:r>
              <a:rPr lang="en-IN" dirty="0"/>
              <a:t>	Map Reduce</a:t>
            </a:r>
          </a:p>
        </p:txBody>
      </p:sp>
      <p:sp>
        <p:nvSpPr>
          <p:cNvPr id="3" name="Content Placeholder 2">
            <a:extLst>
              <a:ext uri="{FF2B5EF4-FFF2-40B4-BE49-F238E27FC236}">
                <a16:creationId xmlns:a16="http://schemas.microsoft.com/office/drawing/2014/main" id="{95618308-8B32-21E9-E0D0-C5255B2A1A4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4E002B7-2DA4-1D6A-6CF3-FF4B51E36BB5}"/>
              </a:ext>
            </a:extLst>
          </p:cNvPr>
          <p:cNvPicPr>
            <a:picLocks noChangeAspect="1"/>
          </p:cNvPicPr>
          <p:nvPr/>
        </p:nvPicPr>
        <p:blipFill>
          <a:blip r:embed="rId2"/>
          <a:stretch>
            <a:fillRect/>
          </a:stretch>
        </p:blipFill>
        <p:spPr>
          <a:xfrm>
            <a:off x="348954" y="1355460"/>
            <a:ext cx="11494091" cy="5137414"/>
          </a:xfrm>
          <a:prstGeom prst="rect">
            <a:avLst/>
          </a:prstGeom>
        </p:spPr>
      </p:pic>
      <p:sp>
        <p:nvSpPr>
          <p:cNvPr id="8" name="Rectangle 7">
            <a:extLst>
              <a:ext uri="{FF2B5EF4-FFF2-40B4-BE49-F238E27FC236}">
                <a16:creationId xmlns:a16="http://schemas.microsoft.com/office/drawing/2014/main" id="{D35D0F32-F09A-DE2B-A6BB-FC658FF25F52}"/>
              </a:ext>
            </a:extLst>
          </p:cNvPr>
          <p:cNvSpPr/>
          <p:nvPr/>
        </p:nvSpPr>
        <p:spPr>
          <a:xfrm>
            <a:off x="9769642" y="2618072"/>
            <a:ext cx="1328286" cy="810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84730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F636-801A-A7D1-1002-D6E0722C3963}"/>
              </a:ext>
            </a:extLst>
          </p:cNvPr>
          <p:cNvSpPr>
            <a:spLocks noGrp="1"/>
          </p:cNvSpPr>
          <p:nvPr>
            <p:ph type="title"/>
          </p:nvPr>
        </p:nvSpPr>
        <p:spPr>
          <a:xfrm>
            <a:off x="838200" y="297749"/>
            <a:ext cx="10515600" cy="1325563"/>
          </a:xfrm>
        </p:spPr>
        <p:txBody>
          <a:bodyPr>
            <a:normAutofit fontScale="90000"/>
          </a:bodyPr>
          <a:lstStyle/>
          <a:p>
            <a:r>
              <a:rPr lang="en-US" b="1" i="0" dirty="0">
                <a:solidFill>
                  <a:srgbClr val="273239"/>
                </a:solidFill>
                <a:effectLst/>
                <a:latin typeface="sofia-pro"/>
              </a:rPr>
              <a:t/>
            </a:r>
            <a:br>
              <a:rPr lang="en-US" b="1" i="0" dirty="0">
                <a:solidFill>
                  <a:srgbClr val="273239"/>
                </a:solidFill>
                <a:effectLst/>
                <a:latin typeface="sofia-pro"/>
              </a:rPr>
            </a:br>
            <a:r>
              <a:rPr lang="en-US" b="1" i="0" dirty="0">
                <a:solidFill>
                  <a:srgbClr val="273239"/>
                </a:solidFill>
                <a:effectLst/>
                <a:latin typeface="sofia-pro"/>
              </a:rPr>
              <a:t>How Does </a:t>
            </a:r>
            <a:r>
              <a:rPr lang="en-US" b="1" i="0" dirty="0" err="1">
                <a:solidFill>
                  <a:srgbClr val="273239"/>
                </a:solidFill>
                <a:effectLst/>
                <a:latin typeface="sofia-pro"/>
              </a:rPr>
              <a:t>Namenode</a:t>
            </a:r>
            <a:r>
              <a:rPr lang="en-US" b="1" i="0" dirty="0">
                <a:solidFill>
                  <a:srgbClr val="273239"/>
                </a:solidFill>
                <a:effectLst/>
                <a:latin typeface="sofia-pro"/>
              </a:rPr>
              <a:t> Handles </a:t>
            </a:r>
            <a:r>
              <a:rPr lang="en-US" b="1" i="0" dirty="0" err="1">
                <a:solidFill>
                  <a:srgbClr val="273239"/>
                </a:solidFill>
                <a:effectLst/>
                <a:latin typeface="sofia-pro"/>
              </a:rPr>
              <a:t>Datanode</a:t>
            </a:r>
            <a:r>
              <a:rPr lang="en-US" b="1" i="0" dirty="0">
                <a:solidFill>
                  <a:srgbClr val="273239"/>
                </a:solidFill>
                <a:effectLst/>
                <a:latin typeface="sofia-pro"/>
              </a:rPr>
              <a:t> Failure in Hadoop Distributed File System?</a:t>
            </a:r>
            <a:br>
              <a:rPr lang="en-US" b="1" i="0" dirty="0">
                <a:solidFill>
                  <a:srgbClr val="273239"/>
                </a:solidFill>
                <a:effectLst/>
                <a:latin typeface="sofia-pro"/>
              </a:rPr>
            </a:br>
            <a:endParaRPr lang="en-IN" dirty="0"/>
          </a:p>
        </p:txBody>
      </p:sp>
      <p:sp>
        <p:nvSpPr>
          <p:cNvPr id="3" name="Content Placeholder 2">
            <a:extLst>
              <a:ext uri="{FF2B5EF4-FFF2-40B4-BE49-F238E27FC236}">
                <a16:creationId xmlns:a16="http://schemas.microsoft.com/office/drawing/2014/main" id="{704AF9FD-C674-F2CF-2350-83176CACACD5}"/>
              </a:ext>
            </a:extLst>
          </p:cNvPr>
          <p:cNvSpPr>
            <a:spLocks noGrp="1"/>
          </p:cNvSpPr>
          <p:nvPr>
            <p:ph idx="1"/>
          </p:nvPr>
        </p:nvSpPr>
        <p:spPr/>
        <p:txBody>
          <a:bodyPr>
            <a:normAutofit fontScale="92500" lnSpcReduction="10000"/>
          </a:bodyPr>
          <a:lstStyle/>
          <a:p>
            <a:r>
              <a:rPr lang="en-US" b="0" i="0" dirty="0">
                <a:solidFill>
                  <a:srgbClr val="273239"/>
                </a:solidFill>
                <a:effectLst/>
                <a:latin typeface="urw-din"/>
              </a:rPr>
              <a:t>Hadoop file system is a </a:t>
            </a:r>
            <a:r>
              <a:rPr lang="en-US" b="1" i="0" dirty="0">
                <a:solidFill>
                  <a:srgbClr val="273239"/>
                </a:solidFill>
                <a:effectLst/>
                <a:latin typeface="urw-din"/>
              </a:rPr>
              <a:t>master/slave</a:t>
            </a:r>
            <a:r>
              <a:rPr lang="en-US" b="0" i="0" dirty="0">
                <a:solidFill>
                  <a:srgbClr val="273239"/>
                </a:solidFill>
                <a:effectLst/>
                <a:latin typeface="urw-din"/>
              </a:rPr>
              <a:t> file system in which </a:t>
            </a:r>
            <a:r>
              <a:rPr lang="en-US" b="0" i="0" dirty="0" err="1">
                <a:solidFill>
                  <a:srgbClr val="273239"/>
                </a:solidFill>
                <a:effectLst/>
                <a:latin typeface="urw-din"/>
              </a:rPr>
              <a:t>Namenode</a:t>
            </a:r>
            <a:r>
              <a:rPr lang="en-US" b="0" i="0" dirty="0">
                <a:solidFill>
                  <a:srgbClr val="273239"/>
                </a:solidFill>
                <a:effectLst/>
                <a:latin typeface="urw-din"/>
              </a:rPr>
              <a:t> works as the master and </a:t>
            </a:r>
            <a:r>
              <a:rPr lang="en-US" b="0" i="0" dirty="0" err="1">
                <a:solidFill>
                  <a:srgbClr val="273239"/>
                </a:solidFill>
                <a:effectLst/>
                <a:latin typeface="urw-din"/>
              </a:rPr>
              <a:t>Datanode</a:t>
            </a:r>
            <a:r>
              <a:rPr lang="en-US" b="0" i="0" dirty="0">
                <a:solidFill>
                  <a:srgbClr val="273239"/>
                </a:solidFill>
                <a:effectLst/>
                <a:latin typeface="urw-din"/>
              </a:rPr>
              <a:t> work as a slave</a:t>
            </a:r>
          </a:p>
          <a:p>
            <a:r>
              <a:rPr lang="en-US" b="0" i="0" dirty="0" err="1">
                <a:solidFill>
                  <a:srgbClr val="273239"/>
                </a:solidFill>
                <a:effectLst/>
                <a:latin typeface="urw-din"/>
              </a:rPr>
              <a:t>Namenode</a:t>
            </a:r>
            <a:r>
              <a:rPr lang="en-US" b="0" i="0" dirty="0">
                <a:solidFill>
                  <a:srgbClr val="273239"/>
                </a:solidFill>
                <a:effectLst/>
                <a:latin typeface="urw-din"/>
              </a:rPr>
              <a:t> is so critical term to Hadoop file system because it acts as a </a:t>
            </a:r>
            <a:r>
              <a:rPr lang="en-US" b="1" i="0" dirty="0">
                <a:solidFill>
                  <a:srgbClr val="273239"/>
                </a:solidFill>
                <a:effectLst/>
                <a:latin typeface="urw-din"/>
              </a:rPr>
              <a:t>central component</a:t>
            </a:r>
            <a:r>
              <a:rPr lang="en-US" b="0" i="0" dirty="0">
                <a:solidFill>
                  <a:srgbClr val="273239"/>
                </a:solidFill>
                <a:effectLst/>
                <a:latin typeface="urw-din"/>
              </a:rPr>
              <a:t> of HDFS.</a:t>
            </a:r>
            <a:endParaRPr lang="en-US" dirty="0">
              <a:solidFill>
                <a:srgbClr val="273239"/>
              </a:solidFill>
              <a:latin typeface="urw-din"/>
            </a:endParaRPr>
          </a:p>
          <a:p>
            <a:r>
              <a:rPr lang="en-US" b="0" i="0" dirty="0">
                <a:solidFill>
                  <a:srgbClr val="273239"/>
                </a:solidFill>
                <a:effectLst/>
                <a:latin typeface="urw-din"/>
              </a:rPr>
              <a:t>If </a:t>
            </a:r>
            <a:r>
              <a:rPr lang="en-US" b="0" i="0" dirty="0" err="1">
                <a:solidFill>
                  <a:srgbClr val="273239"/>
                </a:solidFill>
                <a:effectLst/>
                <a:latin typeface="urw-din"/>
              </a:rPr>
              <a:t>Namenode</a:t>
            </a:r>
            <a:r>
              <a:rPr lang="en-US" b="0" i="0" dirty="0">
                <a:solidFill>
                  <a:srgbClr val="273239"/>
                </a:solidFill>
                <a:effectLst/>
                <a:latin typeface="urw-din"/>
              </a:rPr>
              <a:t> gets down then the whole Hadoop cluster is inaccessible and considered dead.</a:t>
            </a:r>
          </a:p>
          <a:p>
            <a:pPr algn="l" fontAlgn="base"/>
            <a:r>
              <a:rPr lang="en-US" b="0" i="0" dirty="0" err="1">
                <a:solidFill>
                  <a:srgbClr val="273239"/>
                </a:solidFill>
                <a:effectLst/>
                <a:latin typeface="urw-din"/>
              </a:rPr>
              <a:t>Datanode</a:t>
            </a:r>
            <a:r>
              <a:rPr lang="en-US" b="0" i="0" dirty="0">
                <a:solidFill>
                  <a:srgbClr val="273239"/>
                </a:solidFill>
                <a:effectLst/>
                <a:latin typeface="urw-din"/>
              </a:rPr>
              <a:t> stores actual data and works as instructed by </a:t>
            </a:r>
            <a:r>
              <a:rPr lang="en-US" b="0" i="0" dirty="0" err="1">
                <a:solidFill>
                  <a:srgbClr val="273239"/>
                </a:solidFill>
                <a:effectLst/>
                <a:latin typeface="urw-din"/>
              </a:rPr>
              <a:t>Namenode</a:t>
            </a:r>
            <a:r>
              <a:rPr lang="en-US" b="0" i="0" dirty="0">
                <a:solidFill>
                  <a:srgbClr val="273239"/>
                </a:solidFill>
                <a:effectLst/>
                <a:latin typeface="urw-din"/>
              </a:rPr>
              <a:t>. A Hadoop file system can have multiple data nodes but only one active </a:t>
            </a:r>
            <a:r>
              <a:rPr lang="en-US" b="0" i="0" dirty="0" err="1">
                <a:solidFill>
                  <a:srgbClr val="273239"/>
                </a:solidFill>
                <a:effectLst/>
                <a:latin typeface="urw-din"/>
              </a:rPr>
              <a:t>Namenode</a:t>
            </a:r>
            <a:r>
              <a:rPr lang="en-US" b="0" i="0" dirty="0">
                <a:solidFill>
                  <a:srgbClr val="273239"/>
                </a:solidFill>
                <a:effectLst/>
                <a:latin typeface="urw-din"/>
              </a:rPr>
              <a:t>.</a:t>
            </a:r>
          </a:p>
          <a:p>
            <a:r>
              <a:rPr lang="en-US" dirty="0"/>
              <a:t/>
            </a:r>
            <a:br>
              <a:rPr lang="en-US" dirty="0"/>
            </a:br>
            <a:endParaRPr lang="en-IN" dirty="0"/>
          </a:p>
        </p:txBody>
      </p:sp>
    </p:spTree>
    <p:extLst>
      <p:ext uri="{BB962C8B-B14F-4D97-AF65-F5344CB8AC3E}">
        <p14:creationId xmlns:p14="http://schemas.microsoft.com/office/powerpoint/2010/main" val="2261736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B16A-0F55-5F86-9DEA-81A99173C6F8}"/>
              </a:ext>
            </a:extLst>
          </p:cNvPr>
          <p:cNvSpPr>
            <a:spLocks noGrp="1"/>
          </p:cNvSpPr>
          <p:nvPr>
            <p:ph type="title"/>
          </p:nvPr>
        </p:nvSpPr>
        <p:spPr/>
        <p:txBody>
          <a:bodyPr/>
          <a:lstStyle/>
          <a:p>
            <a:r>
              <a:rPr lang="en-IN" b="1" i="0" dirty="0">
                <a:solidFill>
                  <a:srgbClr val="273239"/>
                </a:solidFill>
                <a:effectLst/>
                <a:latin typeface="urw-din"/>
              </a:rPr>
              <a:t>Basic operations of </a:t>
            </a:r>
            <a:r>
              <a:rPr lang="en-IN" b="1" i="0" dirty="0" err="1">
                <a:solidFill>
                  <a:srgbClr val="273239"/>
                </a:solidFill>
                <a:effectLst/>
                <a:latin typeface="urw-din"/>
              </a:rPr>
              <a:t>Namenode</a:t>
            </a:r>
            <a:r>
              <a:rPr lang="en-IN" b="1" i="0" dirty="0">
                <a:solidFill>
                  <a:srgbClr val="273239"/>
                </a:solidFill>
                <a:effectLst/>
                <a:latin typeface="urw-din"/>
              </a:rPr>
              <a:t>:</a:t>
            </a:r>
            <a:endParaRPr lang="en-IN" dirty="0"/>
          </a:p>
        </p:txBody>
      </p:sp>
      <p:sp>
        <p:nvSpPr>
          <p:cNvPr id="3" name="Content Placeholder 2">
            <a:extLst>
              <a:ext uri="{FF2B5EF4-FFF2-40B4-BE49-F238E27FC236}">
                <a16:creationId xmlns:a16="http://schemas.microsoft.com/office/drawing/2014/main" id="{71D4E2B1-9828-5AD0-D634-2FFA798FE5A6}"/>
              </a:ext>
            </a:extLst>
          </p:cNvPr>
          <p:cNvSpPr>
            <a:spLocks noGrp="1"/>
          </p:cNvSpPr>
          <p:nvPr>
            <p:ph idx="1"/>
          </p:nvPr>
        </p:nvSpPr>
        <p:spPr/>
        <p:txBody>
          <a:bodyPr>
            <a:normAutofit lnSpcReduction="10000"/>
          </a:bodyPr>
          <a:lstStyle/>
          <a:p>
            <a:pPr algn="l" fontAlgn="base">
              <a:buFont typeface="Arial" panose="020B0604020202020204" pitchFamily="34" charset="0"/>
              <a:buChar char="•"/>
            </a:pPr>
            <a:r>
              <a:rPr lang="en-US" b="0" i="0" dirty="0" err="1">
                <a:solidFill>
                  <a:srgbClr val="273239"/>
                </a:solidFill>
                <a:effectLst/>
                <a:latin typeface="urw-din"/>
              </a:rPr>
              <a:t>Namenode</a:t>
            </a:r>
            <a:r>
              <a:rPr lang="en-US" b="0" i="0" dirty="0">
                <a:solidFill>
                  <a:srgbClr val="273239"/>
                </a:solidFill>
                <a:effectLst/>
                <a:latin typeface="urw-din"/>
              </a:rPr>
              <a:t> maintains and manages the Data Nodes and assigns the task to them.</a:t>
            </a:r>
          </a:p>
          <a:p>
            <a:pPr algn="l" fontAlgn="base">
              <a:buFont typeface="Arial" panose="020B0604020202020204" pitchFamily="34" charset="0"/>
              <a:buChar char="•"/>
            </a:pPr>
            <a:r>
              <a:rPr lang="en-US" b="0" i="0" dirty="0" err="1">
                <a:solidFill>
                  <a:srgbClr val="273239"/>
                </a:solidFill>
                <a:effectLst/>
                <a:latin typeface="urw-din"/>
              </a:rPr>
              <a:t>Namenodde</a:t>
            </a:r>
            <a:r>
              <a:rPr lang="en-US" b="0" i="0" dirty="0">
                <a:solidFill>
                  <a:srgbClr val="273239"/>
                </a:solidFill>
                <a:effectLst/>
                <a:latin typeface="urw-din"/>
              </a:rPr>
              <a:t> does not contain </a:t>
            </a:r>
            <a:r>
              <a:rPr lang="en-US" b="1" i="0" dirty="0">
                <a:solidFill>
                  <a:srgbClr val="273239"/>
                </a:solidFill>
                <a:effectLst/>
                <a:latin typeface="urw-din"/>
              </a:rPr>
              <a:t>actual data</a:t>
            </a:r>
            <a:r>
              <a:rPr lang="en-US" b="0" i="0" dirty="0">
                <a:solidFill>
                  <a:srgbClr val="273239"/>
                </a:solidFill>
                <a:effectLst/>
                <a:latin typeface="urw-din"/>
              </a:rPr>
              <a:t> of files.</a:t>
            </a:r>
          </a:p>
          <a:p>
            <a:pPr algn="l" fontAlgn="base">
              <a:buFont typeface="Arial" panose="020B0604020202020204" pitchFamily="34" charset="0"/>
              <a:buChar char="•"/>
            </a:pPr>
            <a:r>
              <a:rPr lang="en-US" b="0" i="0" dirty="0" err="1">
                <a:solidFill>
                  <a:srgbClr val="273239"/>
                </a:solidFill>
                <a:effectLst/>
                <a:latin typeface="urw-din"/>
              </a:rPr>
              <a:t>Namenode</a:t>
            </a:r>
            <a:r>
              <a:rPr lang="en-US" b="0" i="0" dirty="0">
                <a:solidFill>
                  <a:srgbClr val="273239"/>
                </a:solidFill>
                <a:effectLst/>
                <a:latin typeface="urw-din"/>
              </a:rPr>
              <a:t> stores </a:t>
            </a:r>
            <a:r>
              <a:rPr lang="en-US" b="1" i="0" dirty="0">
                <a:solidFill>
                  <a:srgbClr val="273239"/>
                </a:solidFill>
                <a:effectLst/>
                <a:latin typeface="urw-din"/>
              </a:rPr>
              <a:t>metadata</a:t>
            </a:r>
            <a:r>
              <a:rPr lang="en-US" b="0" i="0" dirty="0">
                <a:solidFill>
                  <a:srgbClr val="273239"/>
                </a:solidFill>
                <a:effectLst/>
                <a:latin typeface="urw-din"/>
              </a:rPr>
              <a:t> of actual data like Filename, path, number of data blocks, block IDs, block location, number of replicas and other slave related </a:t>
            </a:r>
            <a:r>
              <a:rPr lang="en-US" b="0" i="0" dirty="0" err="1">
                <a:solidFill>
                  <a:srgbClr val="273239"/>
                </a:solidFill>
                <a:effectLst/>
                <a:latin typeface="urw-din"/>
              </a:rPr>
              <a:t>informations</a:t>
            </a:r>
            <a:r>
              <a:rPr lang="en-US" b="0" i="0" dirty="0">
                <a:solidFill>
                  <a:srgbClr val="273239"/>
                </a:solidFill>
                <a:effectLst/>
                <a:latin typeface="urw-din"/>
              </a:rPr>
              <a:t>.</a:t>
            </a:r>
          </a:p>
          <a:p>
            <a:pPr algn="l" fontAlgn="base">
              <a:buFont typeface="Arial" panose="020B0604020202020204" pitchFamily="34" charset="0"/>
              <a:buChar char="•"/>
            </a:pPr>
            <a:r>
              <a:rPr lang="en-US" b="0" i="0" dirty="0" err="1">
                <a:solidFill>
                  <a:srgbClr val="273239"/>
                </a:solidFill>
                <a:effectLst/>
                <a:latin typeface="urw-din"/>
              </a:rPr>
              <a:t>Namenode</a:t>
            </a:r>
            <a:r>
              <a:rPr lang="en-US" b="0" i="0" dirty="0">
                <a:solidFill>
                  <a:srgbClr val="273239"/>
                </a:solidFill>
                <a:effectLst/>
                <a:latin typeface="urw-din"/>
              </a:rPr>
              <a:t> manages all the request(read, write) of client for actual data file.</a:t>
            </a:r>
          </a:p>
          <a:p>
            <a:pPr algn="l" fontAlgn="base">
              <a:buFont typeface="Arial" panose="020B0604020202020204" pitchFamily="34" charset="0"/>
              <a:buChar char="•"/>
            </a:pPr>
            <a:r>
              <a:rPr lang="en-US" b="0" i="0" dirty="0" err="1">
                <a:solidFill>
                  <a:srgbClr val="273239"/>
                </a:solidFill>
                <a:effectLst/>
                <a:latin typeface="urw-din"/>
              </a:rPr>
              <a:t>Namenode</a:t>
            </a:r>
            <a:r>
              <a:rPr lang="en-US" b="0" i="0" dirty="0">
                <a:solidFill>
                  <a:srgbClr val="273239"/>
                </a:solidFill>
                <a:effectLst/>
                <a:latin typeface="urw-din"/>
              </a:rPr>
              <a:t> executes file system name space operations like opening/closing files, renaming files and directories.</a:t>
            </a:r>
          </a:p>
          <a:p>
            <a:endParaRPr lang="en-IN" dirty="0"/>
          </a:p>
        </p:txBody>
      </p:sp>
    </p:spTree>
    <p:extLst>
      <p:ext uri="{BB962C8B-B14F-4D97-AF65-F5344CB8AC3E}">
        <p14:creationId xmlns:p14="http://schemas.microsoft.com/office/powerpoint/2010/main" val="2051230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7842B-B946-1F1A-2440-05BE36B95D69}"/>
              </a:ext>
            </a:extLst>
          </p:cNvPr>
          <p:cNvSpPr>
            <a:spLocks noGrp="1"/>
          </p:cNvSpPr>
          <p:nvPr>
            <p:ph type="title"/>
          </p:nvPr>
        </p:nvSpPr>
        <p:spPr/>
        <p:txBody>
          <a:bodyPr/>
          <a:lstStyle/>
          <a:p>
            <a:r>
              <a:rPr lang="en-US" b="1" i="0" dirty="0">
                <a:solidFill>
                  <a:srgbClr val="273239"/>
                </a:solidFill>
                <a:effectLst/>
                <a:latin typeface="urw-din"/>
              </a:rPr>
              <a:t>Basic Operations of </a:t>
            </a:r>
            <a:r>
              <a:rPr lang="en-US" b="1" i="0" dirty="0" err="1">
                <a:solidFill>
                  <a:srgbClr val="273239"/>
                </a:solidFill>
                <a:effectLst/>
                <a:latin typeface="urw-din"/>
              </a:rPr>
              <a:t>Datanode</a:t>
            </a:r>
            <a:endParaRPr lang="en-IN" dirty="0"/>
          </a:p>
        </p:txBody>
      </p:sp>
      <p:sp>
        <p:nvSpPr>
          <p:cNvPr id="3" name="Content Placeholder 2">
            <a:extLst>
              <a:ext uri="{FF2B5EF4-FFF2-40B4-BE49-F238E27FC236}">
                <a16:creationId xmlns:a16="http://schemas.microsoft.com/office/drawing/2014/main" id="{553ACBBB-B971-6488-4A1E-A33026557B7F}"/>
              </a:ext>
            </a:extLst>
          </p:cNvPr>
          <p:cNvSpPr>
            <a:spLocks noGrp="1"/>
          </p:cNvSpPr>
          <p:nvPr>
            <p:ph idx="1"/>
          </p:nvPr>
        </p:nvSpPr>
        <p:spPr/>
        <p:txBody>
          <a:bodyPr/>
          <a:lstStyle/>
          <a:p>
            <a:pPr algn="l" fontAlgn="base">
              <a:buFont typeface="Arial" panose="020B0604020202020204" pitchFamily="34" charset="0"/>
              <a:buChar char="•"/>
            </a:pPr>
            <a:r>
              <a:rPr lang="en-US" b="0" i="0" dirty="0" err="1">
                <a:solidFill>
                  <a:srgbClr val="273239"/>
                </a:solidFill>
                <a:effectLst/>
                <a:latin typeface="urw-din"/>
              </a:rPr>
              <a:t>Datanodes</a:t>
            </a:r>
            <a:r>
              <a:rPr lang="en-US" b="0" i="0" dirty="0">
                <a:solidFill>
                  <a:srgbClr val="273239"/>
                </a:solidFill>
                <a:effectLst/>
                <a:latin typeface="urw-din"/>
              </a:rPr>
              <a:t> is responsible of storing actual data.</a:t>
            </a:r>
          </a:p>
          <a:p>
            <a:pPr algn="l" fontAlgn="base">
              <a:buFont typeface="Arial" panose="020B0604020202020204" pitchFamily="34" charset="0"/>
              <a:buChar char="•"/>
            </a:pPr>
            <a:r>
              <a:rPr lang="en-US" b="0" i="0" dirty="0">
                <a:solidFill>
                  <a:srgbClr val="273239"/>
                </a:solidFill>
                <a:effectLst/>
                <a:latin typeface="urw-din"/>
              </a:rPr>
              <a:t>Upon instruction from </a:t>
            </a:r>
            <a:r>
              <a:rPr lang="en-US" b="0" i="0" dirty="0" err="1">
                <a:solidFill>
                  <a:srgbClr val="273239"/>
                </a:solidFill>
                <a:effectLst/>
                <a:latin typeface="urw-din"/>
              </a:rPr>
              <a:t>Namenode</a:t>
            </a:r>
            <a:r>
              <a:rPr lang="en-US" b="0" i="0" dirty="0">
                <a:solidFill>
                  <a:srgbClr val="273239"/>
                </a:solidFill>
                <a:effectLst/>
                <a:latin typeface="urw-din"/>
              </a:rPr>
              <a:t>, it performs operations like creation/replication/deletion of data blocks.</a:t>
            </a:r>
          </a:p>
          <a:p>
            <a:pPr algn="l" fontAlgn="base">
              <a:buFont typeface="Arial" panose="020B0604020202020204" pitchFamily="34" charset="0"/>
              <a:buChar char="•"/>
            </a:pPr>
            <a:r>
              <a:rPr lang="en-US" b="0" i="0" dirty="0">
                <a:solidFill>
                  <a:srgbClr val="273239"/>
                </a:solidFill>
                <a:effectLst/>
                <a:latin typeface="urw-din"/>
              </a:rPr>
              <a:t>When one of </a:t>
            </a:r>
            <a:r>
              <a:rPr lang="en-US" b="0" i="0" dirty="0" err="1">
                <a:solidFill>
                  <a:srgbClr val="273239"/>
                </a:solidFill>
                <a:effectLst/>
                <a:latin typeface="urw-din"/>
              </a:rPr>
              <a:t>Datanode</a:t>
            </a:r>
            <a:r>
              <a:rPr lang="en-US" b="0" i="0" dirty="0">
                <a:solidFill>
                  <a:srgbClr val="273239"/>
                </a:solidFill>
                <a:effectLst/>
                <a:latin typeface="urw-din"/>
              </a:rPr>
              <a:t> gets down then it will not make any effect on Hadoop cluster due to </a:t>
            </a:r>
            <a:r>
              <a:rPr lang="en-US" b="1" i="0" dirty="0">
                <a:solidFill>
                  <a:srgbClr val="273239"/>
                </a:solidFill>
                <a:effectLst/>
                <a:latin typeface="urw-din"/>
              </a:rPr>
              <a:t>replication</a:t>
            </a:r>
            <a:r>
              <a:rPr lang="en-US" b="0" i="0" dirty="0">
                <a:solidFill>
                  <a:srgbClr val="273239"/>
                </a:solidFill>
                <a:effectLst/>
                <a:latin typeface="urw-din"/>
              </a:rPr>
              <a:t>.</a:t>
            </a:r>
          </a:p>
          <a:p>
            <a:pPr algn="l" fontAlgn="base">
              <a:buFont typeface="Arial" panose="020B0604020202020204" pitchFamily="34" charset="0"/>
              <a:buChar char="•"/>
            </a:pPr>
            <a:r>
              <a:rPr lang="en-US" b="0" i="0" dirty="0">
                <a:solidFill>
                  <a:srgbClr val="273239"/>
                </a:solidFill>
                <a:effectLst/>
                <a:latin typeface="urw-din"/>
              </a:rPr>
              <a:t>All </a:t>
            </a:r>
            <a:r>
              <a:rPr lang="en-US" b="0" i="0" dirty="0" err="1">
                <a:solidFill>
                  <a:srgbClr val="273239"/>
                </a:solidFill>
                <a:effectLst/>
                <a:latin typeface="urw-din"/>
              </a:rPr>
              <a:t>Datanodes</a:t>
            </a:r>
            <a:r>
              <a:rPr lang="en-US" b="0" i="0" dirty="0">
                <a:solidFill>
                  <a:srgbClr val="273239"/>
                </a:solidFill>
                <a:effectLst/>
                <a:latin typeface="urw-din"/>
              </a:rPr>
              <a:t> are synchronized in the Hadoop cluster in a way that they can communicate with each other for various operations.</a:t>
            </a:r>
          </a:p>
          <a:p>
            <a:endParaRPr lang="en-IN" dirty="0"/>
          </a:p>
        </p:txBody>
      </p:sp>
    </p:spTree>
    <p:extLst>
      <p:ext uri="{BB962C8B-B14F-4D97-AF65-F5344CB8AC3E}">
        <p14:creationId xmlns:p14="http://schemas.microsoft.com/office/powerpoint/2010/main" val="689281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it of data, Byte | Samsung Semiconductor Global">
            <a:extLst>
              <a:ext uri="{FF2B5EF4-FFF2-40B4-BE49-F238E27FC236}">
                <a16:creationId xmlns:a16="http://schemas.microsoft.com/office/drawing/2014/main" id="{268823D1-C49A-64F2-E1FE-8B5505A36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741" y="348916"/>
            <a:ext cx="6750517" cy="616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463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E3F2-51BD-345F-7E7A-2BDAE9C3476B}"/>
              </a:ext>
            </a:extLst>
          </p:cNvPr>
          <p:cNvSpPr>
            <a:spLocks noGrp="1"/>
          </p:cNvSpPr>
          <p:nvPr>
            <p:ph type="title"/>
          </p:nvPr>
        </p:nvSpPr>
        <p:spPr/>
        <p:txBody>
          <a:bodyPr>
            <a:normAutofit/>
          </a:bodyPr>
          <a:lstStyle/>
          <a:p>
            <a:r>
              <a:rPr lang="en-US" b="1" i="0" dirty="0">
                <a:solidFill>
                  <a:srgbClr val="273239"/>
                </a:solidFill>
                <a:effectLst/>
                <a:latin typeface="urw-din"/>
              </a:rPr>
              <a:t>What happens if one of the </a:t>
            </a:r>
            <a:r>
              <a:rPr lang="en-US" b="1" i="0" dirty="0" err="1">
                <a:solidFill>
                  <a:srgbClr val="273239"/>
                </a:solidFill>
                <a:effectLst/>
                <a:latin typeface="urw-din"/>
              </a:rPr>
              <a:t>Datanodes</a:t>
            </a:r>
            <a:r>
              <a:rPr lang="en-US" b="1" i="0" dirty="0">
                <a:solidFill>
                  <a:srgbClr val="273239"/>
                </a:solidFill>
                <a:effectLst/>
                <a:latin typeface="urw-din"/>
              </a:rPr>
              <a:t> gets failed in HDFS?</a:t>
            </a:r>
            <a:endParaRPr lang="en-IN" dirty="0"/>
          </a:p>
        </p:txBody>
      </p:sp>
      <p:sp>
        <p:nvSpPr>
          <p:cNvPr id="3" name="Content Placeholder 2">
            <a:extLst>
              <a:ext uri="{FF2B5EF4-FFF2-40B4-BE49-F238E27FC236}">
                <a16:creationId xmlns:a16="http://schemas.microsoft.com/office/drawing/2014/main" id="{2FA7949E-506B-D12D-53EE-7FFAEC3E1C96}"/>
              </a:ext>
            </a:extLst>
          </p:cNvPr>
          <p:cNvSpPr>
            <a:spLocks noGrp="1"/>
          </p:cNvSpPr>
          <p:nvPr>
            <p:ph idx="1"/>
          </p:nvPr>
        </p:nvSpPr>
        <p:spPr/>
        <p:txBody>
          <a:bodyPr/>
          <a:lstStyle/>
          <a:p>
            <a:pPr algn="just"/>
            <a:r>
              <a:rPr lang="en-US" b="0" i="0" dirty="0" err="1">
                <a:solidFill>
                  <a:srgbClr val="273239"/>
                </a:solidFill>
                <a:effectLst/>
                <a:latin typeface="urw-din"/>
              </a:rPr>
              <a:t>Namenode</a:t>
            </a:r>
            <a:r>
              <a:rPr lang="en-US" b="0" i="0" dirty="0">
                <a:solidFill>
                  <a:srgbClr val="273239"/>
                </a:solidFill>
                <a:effectLst/>
                <a:latin typeface="urw-din"/>
              </a:rPr>
              <a:t> periodically receives a heartbeat and a Block report from each </a:t>
            </a:r>
            <a:r>
              <a:rPr lang="en-US" b="0" i="0" dirty="0" err="1">
                <a:solidFill>
                  <a:srgbClr val="273239"/>
                </a:solidFill>
                <a:effectLst/>
                <a:latin typeface="urw-din"/>
              </a:rPr>
              <a:t>Datanode</a:t>
            </a:r>
            <a:r>
              <a:rPr lang="en-US" b="0" i="0" dirty="0">
                <a:solidFill>
                  <a:srgbClr val="273239"/>
                </a:solidFill>
                <a:effectLst/>
                <a:latin typeface="urw-din"/>
              </a:rPr>
              <a:t> in the cluster. Every </a:t>
            </a:r>
            <a:r>
              <a:rPr lang="en-US" b="0" i="0" dirty="0" err="1">
                <a:solidFill>
                  <a:srgbClr val="273239"/>
                </a:solidFill>
                <a:effectLst/>
                <a:latin typeface="urw-din"/>
              </a:rPr>
              <a:t>Datanode</a:t>
            </a:r>
            <a:r>
              <a:rPr lang="en-US" b="0" i="0" dirty="0">
                <a:solidFill>
                  <a:srgbClr val="273239"/>
                </a:solidFill>
                <a:effectLst/>
                <a:latin typeface="urw-din"/>
              </a:rPr>
              <a:t> sends heartbeat message after every </a:t>
            </a:r>
            <a:r>
              <a:rPr lang="en-US" b="1" i="0" dirty="0">
                <a:solidFill>
                  <a:srgbClr val="273239"/>
                </a:solidFill>
                <a:effectLst/>
                <a:latin typeface="urw-din"/>
              </a:rPr>
              <a:t>3 seconds</a:t>
            </a:r>
            <a:r>
              <a:rPr lang="en-US" b="0" i="0" dirty="0">
                <a:solidFill>
                  <a:srgbClr val="273239"/>
                </a:solidFill>
                <a:effectLst/>
                <a:latin typeface="urw-din"/>
              </a:rPr>
              <a:t> to </a:t>
            </a:r>
            <a:r>
              <a:rPr lang="en-US" b="0" i="0" dirty="0" err="1">
                <a:solidFill>
                  <a:srgbClr val="273239"/>
                </a:solidFill>
                <a:effectLst/>
                <a:latin typeface="urw-din"/>
              </a:rPr>
              <a:t>Namenode</a:t>
            </a:r>
            <a:r>
              <a:rPr lang="en-US" b="0" i="0" dirty="0">
                <a:solidFill>
                  <a:srgbClr val="273239"/>
                </a:solidFill>
                <a:effectLst/>
                <a:latin typeface="urw-din"/>
              </a:rPr>
              <a:t>. The health report is just information about a particular </a:t>
            </a:r>
            <a:r>
              <a:rPr lang="en-US" b="0" i="0" dirty="0" err="1">
                <a:solidFill>
                  <a:srgbClr val="273239"/>
                </a:solidFill>
                <a:effectLst/>
                <a:latin typeface="urw-din"/>
              </a:rPr>
              <a:t>Datanode</a:t>
            </a:r>
            <a:r>
              <a:rPr lang="en-US" b="0" i="0" dirty="0">
                <a:solidFill>
                  <a:srgbClr val="273239"/>
                </a:solidFill>
                <a:effectLst/>
                <a:latin typeface="urw-din"/>
              </a:rPr>
              <a:t> that is working properly or not. In the other words we can say that particular </a:t>
            </a:r>
            <a:r>
              <a:rPr lang="en-US" b="0" i="0" dirty="0" err="1">
                <a:solidFill>
                  <a:srgbClr val="273239"/>
                </a:solidFill>
                <a:effectLst/>
                <a:latin typeface="urw-din"/>
              </a:rPr>
              <a:t>Datanode</a:t>
            </a:r>
            <a:r>
              <a:rPr lang="en-US" b="0" i="0" dirty="0">
                <a:solidFill>
                  <a:srgbClr val="273239"/>
                </a:solidFill>
                <a:effectLst/>
                <a:latin typeface="urw-din"/>
              </a:rPr>
              <a:t> is alive or not.</a:t>
            </a:r>
          </a:p>
          <a:p>
            <a:endParaRPr lang="en-IN" dirty="0"/>
          </a:p>
        </p:txBody>
      </p:sp>
    </p:spTree>
    <p:extLst>
      <p:ext uri="{BB962C8B-B14F-4D97-AF65-F5344CB8AC3E}">
        <p14:creationId xmlns:p14="http://schemas.microsoft.com/office/powerpoint/2010/main" val="3074649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D700-5445-92F2-9AC9-6E105684336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6E365A3-994A-EF65-BF8E-A2F4AEA04A3F}"/>
              </a:ext>
            </a:extLst>
          </p:cNvPr>
          <p:cNvSpPr>
            <a:spLocks noGrp="1"/>
          </p:cNvSpPr>
          <p:nvPr>
            <p:ph idx="1"/>
          </p:nvPr>
        </p:nvSpPr>
        <p:spPr/>
        <p:txBody>
          <a:bodyPr/>
          <a:lstStyle/>
          <a:p>
            <a:pPr algn="just"/>
            <a:r>
              <a:rPr lang="en-US" b="0" i="0" dirty="0">
                <a:solidFill>
                  <a:srgbClr val="273239"/>
                </a:solidFill>
                <a:effectLst/>
                <a:latin typeface="urw-din"/>
              </a:rPr>
              <a:t>A block report of a particular </a:t>
            </a:r>
            <a:r>
              <a:rPr lang="en-US" b="0" i="0" dirty="0" err="1">
                <a:solidFill>
                  <a:srgbClr val="273239"/>
                </a:solidFill>
                <a:effectLst/>
                <a:latin typeface="urw-din"/>
              </a:rPr>
              <a:t>Datanode</a:t>
            </a:r>
            <a:r>
              <a:rPr lang="en-US" b="0" i="0" dirty="0">
                <a:solidFill>
                  <a:srgbClr val="273239"/>
                </a:solidFill>
                <a:effectLst/>
                <a:latin typeface="urw-din"/>
              </a:rPr>
              <a:t> contains information about all the blocks on that resides on the corresponding </a:t>
            </a:r>
            <a:r>
              <a:rPr lang="en-US" b="0" i="0" dirty="0" err="1">
                <a:solidFill>
                  <a:srgbClr val="273239"/>
                </a:solidFill>
                <a:effectLst/>
                <a:latin typeface="urw-din"/>
              </a:rPr>
              <a:t>Datanode</a:t>
            </a:r>
            <a:r>
              <a:rPr lang="en-US" b="0" i="0" dirty="0">
                <a:solidFill>
                  <a:srgbClr val="273239"/>
                </a:solidFill>
                <a:effectLst/>
                <a:latin typeface="urw-din"/>
              </a:rPr>
              <a:t>. When </a:t>
            </a:r>
            <a:r>
              <a:rPr lang="en-US" b="0" i="0" dirty="0" err="1">
                <a:solidFill>
                  <a:srgbClr val="273239"/>
                </a:solidFill>
                <a:effectLst/>
                <a:latin typeface="urw-din"/>
              </a:rPr>
              <a:t>Namenode</a:t>
            </a:r>
            <a:r>
              <a:rPr lang="en-US" b="0" i="0" dirty="0">
                <a:solidFill>
                  <a:srgbClr val="273239"/>
                </a:solidFill>
                <a:effectLst/>
                <a:latin typeface="urw-din"/>
              </a:rPr>
              <a:t> doesn’t receive any heartbeat message for </a:t>
            </a:r>
            <a:r>
              <a:rPr lang="en-US" b="1" i="0" dirty="0">
                <a:solidFill>
                  <a:srgbClr val="273239"/>
                </a:solidFill>
                <a:effectLst/>
                <a:latin typeface="urw-din"/>
              </a:rPr>
              <a:t>10 minutes</a:t>
            </a:r>
            <a:r>
              <a:rPr lang="en-US" b="0" i="0" dirty="0">
                <a:solidFill>
                  <a:srgbClr val="273239"/>
                </a:solidFill>
                <a:effectLst/>
                <a:latin typeface="urw-din"/>
              </a:rPr>
              <a:t>(</a:t>
            </a:r>
            <a:r>
              <a:rPr lang="en-US" b="0" i="0" dirty="0" err="1">
                <a:solidFill>
                  <a:srgbClr val="273239"/>
                </a:solidFill>
                <a:effectLst/>
                <a:latin typeface="urw-din"/>
              </a:rPr>
              <a:t>ByDefault</a:t>
            </a:r>
            <a:r>
              <a:rPr lang="en-US" b="0" i="0" dirty="0">
                <a:solidFill>
                  <a:srgbClr val="273239"/>
                </a:solidFill>
                <a:effectLst/>
                <a:latin typeface="urw-din"/>
              </a:rPr>
              <a:t>) from a particular </a:t>
            </a:r>
            <a:r>
              <a:rPr lang="en-US" b="0" i="0" dirty="0" err="1">
                <a:solidFill>
                  <a:srgbClr val="273239"/>
                </a:solidFill>
                <a:effectLst/>
                <a:latin typeface="urw-din"/>
              </a:rPr>
              <a:t>Datanode</a:t>
            </a:r>
            <a:r>
              <a:rPr lang="en-US" b="0" i="0" dirty="0">
                <a:solidFill>
                  <a:srgbClr val="273239"/>
                </a:solidFill>
                <a:effectLst/>
                <a:latin typeface="urw-din"/>
              </a:rPr>
              <a:t> then corresponding </a:t>
            </a:r>
            <a:r>
              <a:rPr lang="en-US" b="0" i="0" dirty="0" err="1">
                <a:solidFill>
                  <a:srgbClr val="273239"/>
                </a:solidFill>
                <a:effectLst/>
                <a:latin typeface="urw-din"/>
              </a:rPr>
              <a:t>Datanode</a:t>
            </a:r>
            <a:r>
              <a:rPr lang="en-US" b="0" i="0" dirty="0">
                <a:solidFill>
                  <a:srgbClr val="273239"/>
                </a:solidFill>
                <a:effectLst/>
                <a:latin typeface="urw-din"/>
              </a:rPr>
              <a:t> is considered Dead or failed by </a:t>
            </a:r>
            <a:r>
              <a:rPr lang="en-US" b="0" i="0" dirty="0" err="1">
                <a:solidFill>
                  <a:srgbClr val="273239"/>
                </a:solidFill>
                <a:effectLst/>
                <a:latin typeface="urw-din"/>
              </a:rPr>
              <a:t>Namenode</a:t>
            </a:r>
            <a:r>
              <a:rPr lang="en-US" b="0" i="0" dirty="0">
                <a:solidFill>
                  <a:srgbClr val="273239"/>
                </a:solidFill>
                <a:effectLst/>
                <a:latin typeface="urw-din"/>
              </a:rPr>
              <a:t>. Since blocks will be under replicated, the system starts the replication process from one </a:t>
            </a:r>
            <a:r>
              <a:rPr lang="en-US" b="0" i="0" dirty="0" err="1">
                <a:solidFill>
                  <a:srgbClr val="273239"/>
                </a:solidFill>
                <a:effectLst/>
                <a:latin typeface="urw-din"/>
              </a:rPr>
              <a:t>Datanode</a:t>
            </a:r>
            <a:r>
              <a:rPr lang="en-US" b="0" i="0" dirty="0">
                <a:solidFill>
                  <a:srgbClr val="273239"/>
                </a:solidFill>
                <a:effectLst/>
                <a:latin typeface="urw-din"/>
              </a:rPr>
              <a:t> to another by taking all block information from the Block report of corresponding </a:t>
            </a:r>
            <a:r>
              <a:rPr lang="en-US" b="0" i="0" dirty="0" err="1">
                <a:solidFill>
                  <a:srgbClr val="273239"/>
                </a:solidFill>
                <a:effectLst/>
                <a:latin typeface="urw-din"/>
              </a:rPr>
              <a:t>Datanode</a:t>
            </a:r>
            <a:r>
              <a:rPr lang="en-US" b="0" i="0" dirty="0">
                <a:solidFill>
                  <a:srgbClr val="273239"/>
                </a:solidFill>
                <a:effectLst/>
                <a:latin typeface="urw-din"/>
              </a:rPr>
              <a:t>. The Data for replication transfers directly from one </a:t>
            </a:r>
            <a:r>
              <a:rPr lang="en-US" b="0" i="0" dirty="0" err="1">
                <a:solidFill>
                  <a:srgbClr val="273239"/>
                </a:solidFill>
                <a:effectLst/>
                <a:latin typeface="urw-din"/>
              </a:rPr>
              <a:t>Datanode</a:t>
            </a:r>
            <a:r>
              <a:rPr lang="en-US" b="0" i="0" dirty="0">
                <a:solidFill>
                  <a:srgbClr val="273239"/>
                </a:solidFill>
                <a:effectLst/>
                <a:latin typeface="urw-din"/>
              </a:rPr>
              <a:t> to another without data passing through </a:t>
            </a:r>
            <a:r>
              <a:rPr lang="en-US" b="0" i="0" dirty="0" err="1">
                <a:solidFill>
                  <a:srgbClr val="273239"/>
                </a:solidFill>
                <a:effectLst/>
                <a:latin typeface="urw-din"/>
              </a:rPr>
              <a:t>Namenode</a:t>
            </a:r>
            <a:r>
              <a:rPr lang="en-US" b="0" i="0" dirty="0">
                <a:solidFill>
                  <a:srgbClr val="273239"/>
                </a:solidFill>
                <a:effectLst/>
                <a:latin typeface="urw-din"/>
              </a:rPr>
              <a:t>.</a:t>
            </a:r>
            <a:endParaRPr lang="en-IN" dirty="0"/>
          </a:p>
        </p:txBody>
      </p:sp>
    </p:spTree>
    <p:extLst>
      <p:ext uri="{BB962C8B-B14F-4D97-AF65-F5344CB8AC3E}">
        <p14:creationId xmlns:p14="http://schemas.microsoft.com/office/powerpoint/2010/main" val="866949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ta Volume Units | MyNASAData">
            <a:extLst>
              <a:ext uri="{FF2B5EF4-FFF2-40B4-BE49-F238E27FC236}">
                <a16:creationId xmlns:a16="http://schemas.microsoft.com/office/drawing/2014/main" id="{06CF24F7-FD3F-3211-CC2F-018993EFB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859" y="718525"/>
            <a:ext cx="8706458" cy="5066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11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8564-7BAE-5E35-818C-1A2C9AEF0D37}"/>
              </a:ext>
            </a:extLst>
          </p:cNvPr>
          <p:cNvSpPr>
            <a:spLocks noGrp="1"/>
          </p:cNvSpPr>
          <p:nvPr>
            <p:ph type="title"/>
          </p:nvPr>
        </p:nvSpPr>
        <p:spPr/>
        <p:txBody>
          <a:bodyPr/>
          <a:lstStyle/>
          <a:p>
            <a:pPr algn="ctr"/>
            <a:r>
              <a:rPr lang="en-IN" dirty="0"/>
              <a:t>Characteristics of Big data</a:t>
            </a:r>
          </a:p>
        </p:txBody>
      </p:sp>
      <p:pic>
        <p:nvPicPr>
          <p:cNvPr id="1026" name="Picture 2" descr="What are the Characteristics of Big Data? | 5V's, Types, Benefits | Edureka">
            <a:extLst>
              <a:ext uri="{FF2B5EF4-FFF2-40B4-BE49-F238E27FC236}">
                <a16:creationId xmlns:a16="http://schemas.microsoft.com/office/drawing/2014/main" id="{E0619CA9-D84D-7029-8FDA-53CC8CACD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2" y="1690688"/>
            <a:ext cx="8667817" cy="48756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928AAF-534C-0BD9-78FB-D5C8B00B8868}"/>
              </a:ext>
            </a:extLst>
          </p:cNvPr>
          <p:cNvSpPr txBox="1"/>
          <p:nvPr/>
        </p:nvSpPr>
        <p:spPr>
          <a:xfrm>
            <a:off x="9307629" y="3590223"/>
            <a:ext cx="1780674" cy="952206"/>
          </a:xfrm>
          <a:prstGeom prst="rect">
            <a:avLst/>
          </a:prstGeom>
          <a:noFill/>
        </p:spPr>
        <p:txBody>
          <a:bodyPr wrap="square" rtlCol="0">
            <a:spAutoFit/>
          </a:bodyPr>
          <a:lstStyle/>
          <a:p>
            <a:r>
              <a:rPr lang="en-IN" dirty="0"/>
              <a:t>Structure</a:t>
            </a:r>
          </a:p>
          <a:p>
            <a:r>
              <a:rPr lang="en-IN" dirty="0"/>
              <a:t>Semi-Structure</a:t>
            </a:r>
          </a:p>
          <a:p>
            <a:r>
              <a:rPr lang="en-IN" dirty="0"/>
              <a:t>Unstructured </a:t>
            </a:r>
          </a:p>
        </p:txBody>
      </p:sp>
    </p:spTree>
    <p:extLst>
      <p:ext uri="{BB962C8B-B14F-4D97-AF65-F5344CB8AC3E}">
        <p14:creationId xmlns:p14="http://schemas.microsoft.com/office/powerpoint/2010/main" val="86901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9D68BD-4DBE-A1CE-BD5E-76E11EF33B83}"/>
              </a:ext>
            </a:extLst>
          </p:cNvPr>
          <p:cNvSpPr>
            <a:spLocks noGrp="1"/>
          </p:cNvSpPr>
          <p:nvPr>
            <p:ph idx="1"/>
          </p:nvPr>
        </p:nvSpPr>
        <p:spPr>
          <a:xfrm>
            <a:off x="636069" y="280819"/>
            <a:ext cx="10515600" cy="4351338"/>
          </a:xfrm>
        </p:spPr>
        <p:txBody>
          <a:bodyPr/>
          <a:lstStyle/>
          <a:p>
            <a:r>
              <a:rPr lang="en-US" b="0" i="0" dirty="0">
                <a:solidFill>
                  <a:srgbClr val="373E3F"/>
                </a:solidFill>
                <a:effectLst/>
                <a:latin typeface="-apple-system"/>
              </a:rPr>
              <a:t>Data in ____ bytes size is called big data</a:t>
            </a:r>
          </a:p>
        </p:txBody>
      </p:sp>
      <p:pic>
        <p:nvPicPr>
          <p:cNvPr id="5" name="Picture 4">
            <a:extLst>
              <a:ext uri="{FF2B5EF4-FFF2-40B4-BE49-F238E27FC236}">
                <a16:creationId xmlns:a16="http://schemas.microsoft.com/office/drawing/2014/main" id="{6B8F4EF4-669D-8D41-51AD-5EBFDFACA352}"/>
              </a:ext>
            </a:extLst>
          </p:cNvPr>
          <p:cNvPicPr>
            <a:picLocks noChangeAspect="1"/>
          </p:cNvPicPr>
          <p:nvPr/>
        </p:nvPicPr>
        <p:blipFill>
          <a:blip r:embed="rId2"/>
          <a:stretch>
            <a:fillRect/>
          </a:stretch>
        </p:blipFill>
        <p:spPr>
          <a:xfrm>
            <a:off x="957495" y="950759"/>
            <a:ext cx="3327571" cy="4032457"/>
          </a:xfrm>
          <a:prstGeom prst="rect">
            <a:avLst/>
          </a:prstGeom>
        </p:spPr>
      </p:pic>
      <p:pic>
        <p:nvPicPr>
          <p:cNvPr id="7" name="Picture 6">
            <a:extLst>
              <a:ext uri="{FF2B5EF4-FFF2-40B4-BE49-F238E27FC236}">
                <a16:creationId xmlns:a16="http://schemas.microsoft.com/office/drawing/2014/main" id="{B03A5632-C925-DF32-5FDF-2DAE71E3458B}"/>
              </a:ext>
            </a:extLst>
          </p:cNvPr>
          <p:cNvPicPr>
            <a:picLocks noChangeAspect="1"/>
          </p:cNvPicPr>
          <p:nvPr/>
        </p:nvPicPr>
        <p:blipFill>
          <a:blip r:embed="rId3"/>
          <a:stretch>
            <a:fillRect/>
          </a:stretch>
        </p:blipFill>
        <p:spPr>
          <a:xfrm>
            <a:off x="789211" y="4983216"/>
            <a:ext cx="6991709" cy="1765391"/>
          </a:xfrm>
          <a:prstGeom prst="rect">
            <a:avLst/>
          </a:prstGeom>
        </p:spPr>
      </p:pic>
    </p:spTree>
    <p:extLst>
      <p:ext uri="{BB962C8B-B14F-4D97-AF65-F5344CB8AC3E}">
        <p14:creationId xmlns:p14="http://schemas.microsoft.com/office/powerpoint/2010/main" val="293875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832C16-D111-E027-1F0F-12FFC88D3195}"/>
              </a:ext>
            </a:extLst>
          </p:cNvPr>
          <p:cNvPicPr>
            <a:picLocks noGrp="1" noChangeAspect="1"/>
          </p:cNvPicPr>
          <p:nvPr>
            <p:ph idx="1"/>
          </p:nvPr>
        </p:nvPicPr>
        <p:blipFill>
          <a:blip r:embed="rId2"/>
          <a:stretch>
            <a:fillRect/>
          </a:stretch>
        </p:blipFill>
        <p:spPr>
          <a:xfrm>
            <a:off x="417336" y="143495"/>
            <a:ext cx="4946904" cy="1593932"/>
          </a:xfrm>
        </p:spPr>
      </p:pic>
      <p:pic>
        <p:nvPicPr>
          <p:cNvPr id="7" name="Picture 6">
            <a:extLst>
              <a:ext uri="{FF2B5EF4-FFF2-40B4-BE49-F238E27FC236}">
                <a16:creationId xmlns:a16="http://schemas.microsoft.com/office/drawing/2014/main" id="{A46ED33A-917B-DF32-19AD-EAA0A213B07F}"/>
              </a:ext>
            </a:extLst>
          </p:cNvPr>
          <p:cNvPicPr>
            <a:picLocks noChangeAspect="1"/>
          </p:cNvPicPr>
          <p:nvPr/>
        </p:nvPicPr>
        <p:blipFill>
          <a:blip r:embed="rId3"/>
          <a:stretch>
            <a:fillRect/>
          </a:stretch>
        </p:blipFill>
        <p:spPr>
          <a:xfrm>
            <a:off x="417336" y="1942160"/>
            <a:ext cx="3727642" cy="4032457"/>
          </a:xfrm>
          <a:prstGeom prst="rect">
            <a:avLst/>
          </a:prstGeom>
        </p:spPr>
      </p:pic>
      <p:pic>
        <p:nvPicPr>
          <p:cNvPr id="9" name="Picture 8">
            <a:extLst>
              <a:ext uri="{FF2B5EF4-FFF2-40B4-BE49-F238E27FC236}">
                <a16:creationId xmlns:a16="http://schemas.microsoft.com/office/drawing/2014/main" id="{2FB00808-0C8B-C5C0-9A29-022E36B43122}"/>
              </a:ext>
            </a:extLst>
          </p:cNvPr>
          <p:cNvPicPr>
            <a:picLocks noChangeAspect="1"/>
          </p:cNvPicPr>
          <p:nvPr/>
        </p:nvPicPr>
        <p:blipFill rotWithShape="1">
          <a:blip r:embed="rId4"/>
          <a:srcRect b="57862"/>
          <a:stretch/>
        </p:blipFill>
        <p:spPr>
          <a:xfrm>
            <a:off x="6551803" y="604449"/>
            <a:ext cx="4940554" cy="1715240"/>
          </a:xfrm>
          <a:prstGeom prst="rect">
            <a:avLst/>
          </a:prstGeom>
        </p:spPr>
      </p:pic>
      <p:pic>
        <p:nvPicPr>
          <p:cNvPr id="11" name="Picture 10">
            <a:extLst>
              <a:ext uri="{FF2B5EF4-FFF2-40B4-BE49-F238E27FC236}">
                <a16:creationId xmlns:a16="http://schemas.microsoft.com/office/drawing/2014/main" id="{3CA7F8C7-6124-05F6-6F82-DF5AB390550D}"/>
              </a:ext>
            </a:extLst>
          </p:cNvPr>
          <p:cNvPicPr>
            <a:picLocks noChangeAspect="1"/>
          </p:cNvPicPr>
          <p:nvPr/>
        </p:nvPicPr>
        <p:blipFill>
          <a:blip r:embed="rId5"/>
          <a:stretch>
            <a:fillRect/>
          </a:stretch>
        </p:blipFill>
        <p:spPr>
          <a:xfrm>
            <a:off x="5935821" y="2796960"/>
            <a:ext cx="5556536" cy="1841595"/>
          </a:xfrm>
          <a:prstGeom prst="rect">
            <a:avLst/>
          </a:prstGeom>
        </p:spPr>
      </p:pic>
      <p:pic>
        <p:nvPicPr>
          <p:cNvPr id="13" name="Picture 12">
            <a:extLst>
              <a:ext uri="{FF2B5EF4-FFF2-40B4-BE49-F238E27FC236}">
                <a16:creationId xmlns:a16="http://schemas.microsoft.com/office/drawing/2014/main" id="{035FDDF9-52CB-9E33-1986-D11D41AFA0CF}"/>
              </a:ext>
            </a:extLst>
          </p:cNvPr>
          <p:cNvPicPr>
            <a:picLocks noChangeAspect="1"/>
          </p:cNvPicPr>
          <p:nvPr/>
        </p:nvPicPr>
        <p:blipFill>
          <a:blip r:embed="rId6"/>
          <a:stretch>
            <a:fillRect/>
          </a:stretch>
        </p:blipFill>
        <p:spPr>
          <a:xfrm>
            <a:off x="4713494" y="4919982"/>
            <a:ext cx="5575587" cy="1333569"/>
          </a:xfrm>
          <a:prstGeom prst="rect">
            <a:avLst/>
          </a:prstGeom>
        </p:spPr>
      </p:pic>
    </p:spTree>
    <p:extLst>
      <p:ext uri="{BB962C8B-B14F-4D97-AF65-F5344CB8AC3E}">
        <p14:creationId xmlns:p14="http://schemas.microsoft.com/office/powerpoint/2010/main" val="1327155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476CF9-E2AB-A39E-EA7D-411600FF4890}"/>
              </a:ext>
            </a:extLst>
          </p:cNvPr>
          <p:cNvPicPr>
            <a:picLocks noGrp="1" noChangeAspect="1"/>
          </p:cNvPicPr>
          <p:nvPr>
            <p:ph idx="1"/>
          </p:nvPr>
        </p:nvPicPr>
        <p:blipFill rotWithShape="1">
          <a:blip r:embed="rId2"/>
          <a:srcRect l="8525" t="25512" r="42078" b="28985"/>
          <a:stretch/>
        </p:blipFill>
        <p:spPr>
          <a:xfrm>
            <a:off x="1170043" y="997670"/>
            <a:ext cx="9851913" cy="51047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7150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1751</TotalTime>
  <Words>500</Words>
  <Application>Microsoft Office PowerPoint</Application>
  <PresentationFormat>Widescreen</PresentationFormat>
  <Paragraphs>85</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-apple-system</vt:lpstr>
      <vt:lpstr>Arial</vt:lpstr>
      <vt:lpstr>Calibri</vt:lpstr>
      <vt:lpstr>Calibri Light</vt:lpstr>
      <vt:lpstr>sofia-pro</vt:lpstr>
      <vt:lpstr>urw-din</vt:lpstr>
      <vt:lpstr>Office Theme</vt:lpstr>
      <vt:lpstr>BIG DATA ANALYTICS</vt:lpstr>
      <vt:lpstr>Big Data Anlaytics </vt:lpstr>
      <vt:lpstr>Why Big Data  </vt:lpstr>
      <vt:lpstr>PowerPoint Presentation</vt:lpstr>
      <vt:lpstr>PowerPoint Presentation</vt:lpstr>
      <vt:lpstr>Characteristics of Big data</vt:lpstr>
      <vt:lpstr>PowerPoint Presentation</vt:lpstr>
      <vt:lpstr>PowerPoint Presentation</vt:lpstr>
      <vt:lpstr>PowerPoint Presentation</vt:lpstr>
      <vt:lpstr>PowerPoint Presentation</vt:lpstr>
      <vt:lpstr>PowerPoint Presentation</vt:lpstr>
      <vt:lpstr>What is big data analytics</vt:lpstr>
      <vt:lpstr>Stages of Big data analytics </vt:lpstr>
      <vt:lpstr>Types of big data analytics </vt:lpstr>
      <vt:lpstr>Descriptive analysis  </vt:lpstr>
      <vt:lpstr> Predictive analysis </vt:lpstr>
      <vt:lpstr>Prescriptive analysis  </vt:lpstr>
      <vt:lpstr>Diagnostic Analytics </vt:lpstr>
      <vt:lpstr>Tools used in Big Data Analytics </vt:lpstr>
      <vt:lpstr>Domain using Big Data analytics </vt:lpstr>
      <vt:lpstr>PowerPoint Presentation</vt:lpstr>
      <vt:lpstr>PowerPoint Presentation</vt:lpstr>
      <vt:lpstr>PowerPoint Presentation</vt:lpstr>
      <vt:lpstr>PowerPoint Presentation</vt:lpstr>
      <vt:lpstr>Hadoop </vt:lpstr>
      <vt:lpstr>DFS</vt:lpstr>
      <vt:lpstr> DFS has two components: </vt:lpstr>
      <vt:lpstr>Features of DFS :</vt:lpstr>
      <vt:lpstr>Hadoop</vt:lpstr>
      <vt:lpstr>HDFS</vt:lpstr>
      <vt:lpstr>HDFS Block</vt:lpstr>
      <vt:lpstr>Name Node</vt:lpstr>
      <vt:lpstr>Data Node</vt:lpstr>
      <vt:lpstr>Secondary Name Node</vt:lpstr>
      <vt:lpstr>PowerPoint Presentation</vt:lpstr>
      <vt:lpstr> Map Reduce</vt:lpstr>
      <vt:lpstr> How Does Namenode Handles Datanode Failure in Hadoop Distributed File System? </vt:lpstr>
      <vt:lpstr>Basic operations of Namenode:</vt:lpstr>
      <vt:lpstr>Basic Operations of Datanode</vt:lpstr>
      <vt:lpstr>What happens if one of the Datanodes gets failed in HDFS?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dc:title>
  <dc:creator>Nirmala Balasundaram</dc:creator>
  <cp:lastModifiedBy>DELL</cp:lastModifiedBy>
  <cp:revision>9</cp:revision>
  <dcterms:created xsi:type="dcterms:W3CDTF">2022-06-22T06:04:02Z</dcterms:created>
  <dcterms:modified xsi:type="dcterms:W3CDTF">2023-05-17T06:53:21Z</dcterms:modified>
</cp:coreProperties>
</file>